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Lst>
  <p:sldSz cy="5143500" cx="9144000"/>
  <p:notesSz cx="6858000" cy="9144000"/>
  <p:embeddedFontLst>
    <p:embeddedFont>
      <p:font typeface="Roboto Black"/>
      <p:bold r:id="rId102"/>
      <p:boldItalic r:id="rId103"/>
    </p:embeddedFont>
    <p:embeddedFont>
      <p:font typeface="Roboto"/>
      <p:regular r:id="rId104"/>
      <p:bold r:id="rId105"/>
      <p:italic r:id="rId106"/>
      <p:boldItalic r:id="rId107"/>
    </p:embeddedFont>
    <p:embeddedFont>
      <p:font typeface="Bebas Neue"/>
      <p:regular r:id="rId108"/>
    </p:embeddedFont>
    <p:embeddedFont>
      <p:font typeface="Helvetica Neue"/>
      <p:regular r:id="rId109"/>
      <p:bold r:id="rId110"/>
      <p:italic r:id="rId111"/>
      <p:boldItalic r:id="rId112"/>
    </p:embeddedFont>
    <p:embeddedFont>
      <p:font typeface="Open Sans ExtraBold"/>
      <p:bold r:id="rId113"/>
      <p:boldItalic r:id="rId114"/>
    </p:embeddedFont>
    <p:embeddedFont>
      <p:font typeface="Source Sans Pro"/>
      <p:regular r:id="rId115"/>
      <p:bold r:id="rId116"/>
      <p:italic r:id="rId117"/>
      <p:boldItalic r:id="rId118"/>
    </p:embeddedFont>
    <p:embeddedFont>
      <p:font typeface="Open Sans"/>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3" name="Liz Gilder"/>
  <p:cmAuthor clrIdx="1" id="1" initials="" lastIdx="4" name="Asif Has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846F3A-8DAB-4500-A44A-BA9C36A714D8}">
  <a:tblStyle styleId="{43846F3A-8DAB-4500-A44A-BA9C36A714D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8898692-AFC5-45E6-A4CA-4E9021875DD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6DB72D-F754-4B23-A891-53EB9DC61C42}"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B97F510-7BCF-41A0-A41F-439B9EB5E8B4}" styleName="Table_3">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109" Type="http://schemas.openxmlformats.org/officeDocument/2006/relationships/font" Target="fonts/HelveticaNeue-regular.fntdata"/><Relationship Id="rId108" Type="http://schemas.openxmlformats.org/officeDocument/2006/relationships/font" Target="fonts/BebasNeue-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Black-boldItalic.fntdata"/><Relationship Id="rId102" Type="http://schemas.openxmlformats.org/officeDocument/2006/relationships/font" Target="fonts/RobotoBlack-bold.fntdata"/><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OpenSans-italic.fntdata"/><Relationship Id="rId25" Type="http://schemas.openxmlformats.org/officeDocument/2006/relationships/slide" Target="slides/slide18.xml"/><Relationship Id="rId120" Type="http://schemas.openxmlformats.org/officeDocument/2006/relationships/font" Target="fonts/Open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2" Type="http://schemas.openxmlformats.org/officeDocument/2006/relationships/font" Target="fonts/OpenSans-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SourceSansPro-boldItalic.fntdata"/><Relationship Id="rId117" Type="http://schemas.openxmlformats.org/officeDocument/2006/relationships/font" Target="fonts/SourceSansPro-italic.fntdata"/><Relationship Id="rId116" Type="http://schemas.openxmlformats.org/officeDocument/2006/relationships/font" Target="fonts/SourceSansPro-bold.fntdata"/><Relationship Id="rId115" Type="http://schemas.openxmlformats.org/officeDocument/2006/relationships/font" Target="fonts/SourceSansPro-regular.fntdata"/><Relationship Id="rId119" Type="http://schemas.openxmlformats.org/officeDocument/2006/relationships/font" Target="fonts/OpenSans-regular.fntdata"/><Relationship Id="rId15" Type="http://schemas.openxmlformats.org/officeDocument/2006/relationships/slide" Target="slides/slide8.xml"/><Relationship Id="rId110" Type="http://schemas.openxmlformats.org/officeDocument/2006/relationships/font" Target="fonts/HelveticaNeue-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OpenSansExtraBold-boldItalic.fntdata"/><Relationship Id="rId18" Type="http://schemas.openxmlformats.org/officeDocument/2006/relationships/slide" Target="slides/slide11.xml"/><Relationship Id="rId113" Type="http://schemas.openxmlformats.org/officeDocument/2006/relationships/font" Target="fonts/OpenSansExtraBold-bold.fntdata"/><Relationship Id="rId112" Type="http://schemas.openxmlformats.org/officeDocument/2006/relationships/font" Target="fonts/HelveticaNeue-boldItalic.fntdata"/><Relationship Id="rId111" Type="http://schemas.openxmlformats.org/officeDocument/2006/relationships/font" Target="fonts/HelveticaNeue-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30T17:44:24.726">
    <p:pos x="-6" y="1261"/>
    <p:text>do we think this is enough reasoning for "how" they work together cohesively?</p:text>
  </p:cm>
  <p:cm authorId="0" idx="2" dt="2021-11-30T16:54:08.539">
    <p:pos x="3175" y="2162"/>
    <p:text>Do we like this? It's a lot of promotion, and idk if it will be as effective. I'll try to think of an interesting marketing campaign or smth and see if it fits within any of our other pillars</p:text>
  </p:cm>
  <p:cm authorId="0" idx="3" dt="2021-11-30T16:54:08.539">
    <p:pos x="3175" y="2162"/>
    <p:text>this is also a pretty massive cost for marketing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11-30T16:58:39.094">
    <p:pos x="3492" y="450"/>
    <p:text>ngl this kinda looks like soap but cardboard was easier to make a mockup on than black or something more sleek. If we rlly hate it, I can change it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11-30T19:22:59.755">
    <p:pos x="1997" y="653"/>
    <p:text>waiting on more info</p:text>
  </p:cm>
  <p:cm authorId="1" idx="1" dt="2021-11-30T19:21:39.917">
    <p:pos x="1997" y="653"/>
    <p:text>look in the doc, i made few comments on the fixed costs, ie, packaging cost</p:text>
  </p:cm>
  <p:cm authorId="1" idx="2" dt="2021-11-30T19:22:59.755">
    <p:pos x="1997" y="653"/>
    <p:text>lmk if the break-down doesnt make sense</p:text>
  </p:cm>
  <p:cm authorId="0" idx="6" dt="2021-11-30T08:56:02.883">
    <p:pos x="213" y="2572"/>
    <p:text>waiting on info</p:text>
  </p:cm>
  <p:cm authorId="1" idx="3" dt="2021-11-30T23:44:35.835">
    <p:pos x="683" y="952"/>
    <p:text>do we need to cite this?</p:text>
  </p:cm>
  <p:cm authorId="0" idx="7" dt="2021-11-30T23:41:29.998">
    <p:pos x="683" y="952"/>
    <p:text>nah I think its ok but message the chat to double check</p:text>
  </p:cm>
  <p:cm authorId="1" idx="4" dt="2021-11-30T23:44:35.835">
    <p:pos x="683" y="952"/>
    <p:text>i need a fixed costs to calculate break-even point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1-30T20:29:21.233">
    <p:pos x="2550" y="1037"/>
    <p:text>are these not the same thing</p:text>
  </p:cm>
  <p:cm authorId="0" idx="9" dt="2021-11-30T20:29:21.233">
    <p:pos x="2550" y="1037"/>
    <p:text>also adjust pricing to align with my justification a little more pls- look at competitor pricing. We still want to price lower, but not half the price of competitors, then we're just leaving profits out on the table.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11-30T22:03:38.167">
    <p:pos x="6000" y="0"/>
    <p:text>will continue later, I have a meeting rn</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1-11-30T23:42:10.722">
    <p:pos x="2047" y="995"/>
    <p:text>thanks for doing ur slides Jasleen!!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1-11-30T01:55:33.198">
    <p:pos x="6000" y="0"/>
    <p:text>Will update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11-30T01:55:27.027">
    <p:pos x="6000" y="0"/>
    <p:text>will update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04ce305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04ce305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05c4f76612d8a67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05c4f76612d8a67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4ce305434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4ce305434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05c4f76612d8a6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05c4f76612d8a6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05c4f76612d8a67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05c4f76612d8a67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05c4f76612d8a67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05c4f76612d8a67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505c4f76612d8a67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05c4f76612d8a67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505c4f76612d8a67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05c4f76612d8a67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2ea21f2f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2ea21f2f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4ce305434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4ce305434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05c4f76612d8a67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05c4f76612d8a67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4ce305434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4ce305434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505c4f76612d8a67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05c4f76612d8a67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05c4f76612d8a67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05c4f76612d8a67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05c4f76612d8a67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05c4f76612d8a67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04ce305434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04ce305434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05c4f76612d8a67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05c4f76612d8a67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05c4f76612d8a67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05c4f76612d8a67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505c4f76612d8a67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05c4f76612d8a67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05c4f76612d8a67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05c4f76612d8a67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505c4f76612d8a67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05c4f76612d8a67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505c4f76612d8a67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05c4f76612d8a67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05c4f76612d8a67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05c4f76612d8a67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02ea21f2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02ea21f2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02ea21f2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02ea21f2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2ea21f2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2ea21f2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4ce305434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4ce305434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4eceee24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4eceee24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2ea21f2f7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2ea21f2f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04eceee244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04eceee244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02ea21f2f7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02ea21f2f7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505c4f76612d8a67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05c4f76612d8a67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2ea21f2f7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02ea21f2f7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505c4f76612d8a67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05c4f76612d8a67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2ea21f2f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2ea21f2f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02ea21f2f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02ea21f2f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02ea21f2f7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02ea21f2f7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02ea21f2f7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02ea21f2f7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2ea21f2f7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2ea21f2f7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2ea21f2f7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2ea21f2f7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02ea21f2f7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02ea21f2f7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02ea21f2f7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02ea21f2f7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04ce305434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04ce305434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04ce305434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04ce305434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05c4f76612d8a67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05c4f76612d8a67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04ce305434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04ce305434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pen Sans"/>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04ce305434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04ce305434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04ce305434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04ce305434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table shows costs components for SOUR PODS for every 1 serving: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04ce305434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04ce305434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04ce305434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04ce305434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4ce305434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4ce305434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04ce305434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04ce305434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4ce305434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4ce305434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4ce305434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4ce305434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04ce305434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04ce305434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4ce305434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4ce305434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04ce305434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04ce305434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04ce305434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04ce305434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4ce305434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04ce305434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04ce305434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04ce305434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04ce305434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04ce305434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04ce305434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04ce305434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04ce3054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04ce3054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4ce3054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04ce30543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4ce30543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4ce30543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04ce30543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04ce30543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2ea21f2f7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2ea21f2f7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04ce30543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04ce30543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04ce30543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04ce30543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4ce30543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4ce30543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04ce30543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104ce30543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04ce305434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104ce305434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4ce30543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4ce30543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04ce305434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04ce30543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104ce30543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104ce30543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04ce30543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104ce30543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04ce30543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04ce30543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4ce305434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4ce305434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04ce30543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04ce30543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04ce30543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04ce30543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04ce30543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04ce30543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4ce30543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4ce30543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04ce305434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04ce305434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04ce305434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04ce305434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4ce30543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4ce30543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04ce305434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04ce305434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04ce305434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04ce305434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04ce30543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04ce305434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05c4f76612d8a6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05c4f76612d8a6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04ce305434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04ce305434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04ce305434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04ce305434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04ce305434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04ce30543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04ce305434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04ce305434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02ea21e79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02ea21e79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Analysis">
  <p:cSld name="TITLE_AND_BODY_1_1_1_1_1_1_2_2_8">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52" name="Google Shape;52;p13"/>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cxnSp>
        <p:nvCxnSpPr>
          <p:cNvPr id="53" name="Google Shape;53;p13"/>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graphicFrame>
        <p:nvGraphicFramePr>
          <p:cNvPr id="54" name="Google Shape;54;p13"/>
          <p:cNvGraphicFramePr/>
          <p:nvPr/>
        </p:nvGraphicFramePr>
        <p:xfrm>
          <a:off x="5489439"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B40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5" name="Google Shape;55;p13"/>
          <p:cNvGraphicFramePr/>
          <p:nvPr/>
        </p:nvGraphicFramePr>
        <p:xfrm>
          <a:off x="3455597" y="4848075"/>
          <a:ext cx="3000000" cy="3000000"/>
        </p:xfrm>
        <a:graphic>
          <a:graphicData uri="http://schemas.openxmlformats.org/drawingml/2006/table">
            <a:tbl>
              <a:tblPr bandRow="1">
                <a:noFill/>
                <a:tableStyleId>{43846F3A-8DAB-4500-A44A-BA9C36A714D8}</a:tableStyleId>
              </a:tblPr>
              <a:tblGrid>
                <a:gridCol w="11141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B40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6" name="Google Shape;56;p13"/>
          <p:cNvGraphicFramePr/>
          <p:nvPr/>
        </p:nvGraphicFramePr>
        <p:xfrm>
          <a:off x="2555606"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F4A34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7" name="Google Shape;57;p13"/>
          <p:cNvGraphicFramePr/>
          <p:nvPr/>
        </p:nvGraphicFramePr>
        <p:xfrm>
          <a:off x="4455785" y="4848075"/>
          <a:ext cx="3000000" cy="3000000"/>
        </p:xfrm>
        <a:graphic>
          <a:graphicData uri="http://schemas.openxmlformats.org/drawingml/2006/table">
            <a:tbl>
              <a:tblPr bandRow="1">
                <a:noFill/>
                <a:tableStyleId>{43846F3A-8DAB-4500-A44A-BA9C36A714D8}</a:tableStyleId>
              </a:tblPr>
              <a:tblGrid>
                <a:gridCol w="1166825"/>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B4046"/>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58" name="Google Shape;58;p13"/>
          <p:cNvSpPr txBox="1"/>
          <p:nvPr>
            <p:ph idx="1" type="subTitle"/>
          </p:nvPr>
        </p:nvSpPr>
        <p:spPr>
          <a:xfrm>
            <a:off x="258983" y="26198"/>
            <a:ext cx="3739500" cy="393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p:txBody>
      </p:sp>
      <p:sp>
        <p:nvSpPr>
          <p:cNvPr id="59" name="Google Shape;59;p13"/>
          <p:cNvSpPr txBox="1"/>
          <p:nvPr>
            <p:ph type="title"/>
          </p:nvPr>
        </p:nvSpPr>
        <p:spPr>
          <a:xfrm>
            <a:off x="250250" y="179502"/>
            <a:ext cx="8520600" cy="626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100"/>
              <a:buFont typeface="Helvetica Neue"/>
              <a:buNone/>
              <a:defRPr b="1" sz="2100">
                <a:latin typeface="Helvetica Neue"/>
                <a:ea typeface="Helvetica Neue"/>
                <a:cs typeface="Helvetica Neue"/>
                <a:sym typeface="Helvetica Neue"/>
              </a:defRPr>
            </a:lvl1pPr>
            <a:lvl2pPr lvl="1"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2pPr>
            <a:lvl3pPr lvl="2"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3pPr>
            <a:lvl4pPr lvl="3"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4pPr>
            <a:lvl5pPr lvl="4"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5pPr>
            <a:lvl6pPr lvl="5"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6pPr>
            <a:lvl7pPr lvl="6"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7pPr>
            <a:lvl8pPr lvl="7"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8pPr>
            <a:lvl9pPr lvl="8"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9pPr>
          </a:lstStyle>
          <a:p/>
        </p:txBody>
      </p:sp>
      <p:sp>
        <p:nvSpPr>
          <p:cNvPr id="60" name="Google Shape;60;p13"/>
          <p:cNvSpPr/>
          <p:nvPr/>
        </p:nvSpPr>
        <p:spPr>
          <a:xfrm>
            <a:off x="-96050" y="169276"/>
            <a:ext cx="148500" cy="7773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a:off x="7808700" y="4738913"/>
            <a:ext cx="838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latin typeface="Bebas Neue"/>
                <a:ea typeface="Bebas Neue"/>
                <a:cs typeface="Bebas Neue"/>
                <a:sym typeface="Bebas Neue"/>
              </a:rPr>
              <a:t>SOUR</a:t>
            </a:r>
            <a:endParaRPr b="1" sz="2700">
              <a:latin typeface="Bebas Neue"/>
              <a:ea typeface="Bebas Neue"/>
              <a:cs typeface="Bebas Neue"/>
              <a:sym typeface="Bebas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Recco">
  <p:cSld name="TITLE_AND_BODY_1_1_1_1_1_1_2_2_8_1">
    <p:bg>
      <p:bgPr>
        <a:solidFill>
          <a:schemeClr val="lt1"/>
        </a:solidFill>
      </p:bgPr>
    </p:bg>
    <p:spTree>
      <p:nvGrpSpPr>
        <p:cNvPr id="62" name="Shape 62"/>
        <p:cNvGrpSpPr/>
        <p:nvPr/>
      </p:nvGrpSpPr>
      <p:grpSpPr>
        <a:xfrm>
          <a:off x="0" y="0"/>
          <a:ext cx="0" cy="0"/>
          <a:chOff x="0" y="0"/>
          <a:chExt cx="0" cy="0"/>
        </a:xfrm>
      </p:grpSpPr>
      <p:graphicFrame>
        <p:nvGraphicFramePr>
          <p:cNvPr id="63" name="Google Shape;63;p14"/>
          <p:cNvGraphicFramePr/>
          <p:nvPr/>
        </p:nvGraphicFramePr>
        <p:xfrm>
          <a:off x="4455785" y="4848075"/>
          <a:ext cx="3000000" cy="3000000"/>
        </p:xfrm>
        <a:graphic>
          <a:graphicData uri="http://schemas.openxmlformats.org/drawingml/2006/table">
            <a:tbl>
              <a:tblPr bandRow="1">
                <a:noFill/>
                <a:tableStyleId>{43846F3A-8DAB-4500-A44A-BA9C36A714D8}</a:tableStyleId>
              </a:tblPr>
              <a:tblGrid>
                <a:gridCol w="1166825"/>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64" name="Google Shape;64;p14"/>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65" name="Google Shape;65;p14"/>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cxnSp>
        <p:nvCxnSpPr>
          <p:cNvPr id="66" name="Google Shape;66;p14"/>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graphicFrame>
        <p:nvGraphicFramePr>
          <p:cNvPr id="67" name="Google Shape;67;p14"/>
          <p:cNvGraphicFramePr/>
          <p:nvPr/>
        </p:nvGraphicFramePr>
        <p:xfrm>
          <a:off x="5489439"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68" name="Google Shape;68;p14"/>
          <p:cNvGraphicFramePr/>
          <p:nvPr/>
        </p:nvGraphicFramePr>
        <p:xfrm>
          <a:off x="3455597" y="4848075"/>
          <a:ext cx="3000000" cy="3000000"/>
        </p:xfrm>
        <a:graphic>
          <a:graphicData uri="http://schemas.openxmlformats.org/drawingml/2006/table">
            <a:tbl>
              <a:tblPr bandRow="1">
                <a:noFill/>
                <a:tableStyleId>{43846F3A-8DAB-4500-A44A-BA9C36A714D8}</a:tableStyleId>
              </a:tblPr>
              <a:tblGrid>
                <a:gridCol w="11141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E275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69" name="Google Shape;69;p14"/>
          <p:cNvGraphicFramePr/>
          <p:nvPr/>
        </p:nvGraphicFramePr>
        <p:xfrm>
          <a:off x="2555606"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70" name="Google Shape;70;p14"/>
          <p:cNvSpPr txBox="1"/>
          <p:nvPr>
            <p:ph idx="1" type="subTitle"/>
          </p:nvPr>
        </p:nvSpPr>
        <p:spPr>
          <a:xfrm>
            <a:off x="258983" y="26198"/>
            <a:ext cx="3739500" cy="393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p:txBody>
      </p:sp>
      <p:sp>
        <p:nvSpPr>
          <p:cNvPr id="71" name="Google Shape;71;p14"/>
          <p:cNvSpPr txBox="1"/>
          <p:nvPr>
            <p:ph type="title"/>
          </p:nvPr>
        </p:nvSpPr>
        <p:spPr>
          <a:xfrm>
            <a:off x="250250" y="179502"/>
            <a:ext cx="8520600" cy="626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100"/>
              <a:buFont typeface="Helvetica Neue"/>
              <a:buNone/>
              <a:defRPr b="1" sz="2100">
                <a:latin typeface="Helvetica Neue"/>
                <a:ea typeface="Helvetica Neue"/>
                <a:cs typeface="Helvetica Neue"/>
                <a:sym typeface="Helvetica Neue"/>
              </a:defRPr>
            </a:lvl1pPr>
            <a:lvl2pPr lvl="1"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2pPr>
            <a:lvl3pPr lvl="2"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3pPr>
            <a:lvl4pPr lvl="3"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4pPr>
            <a:lvl5pPr lvl="4"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5pPr>
            <a:lvl6pPr lvl="5"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6pPr>
            <a:lvl7pPr lvl="6"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7pPr>
            <a:lvl8pPr lvl="7"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8pPr>
            <a:lvl9pPr lvl="8"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9pPr>
          </a:lstStyle>
          <a:p/>
        </p:txBody>
      </p:sp>
      <p:sp>
        <p:nvSpPr>
          <p:cNvPr id="72" name="Google Shape;72;p14"/>
          <p:cNvSpPr/>
          <p:nvPr/>
        </p:nvSpPr>
        <p:spPr>
          <a:xfrm>
            <a:off x="-96050" y="169276"/>
            <a:ext cx="148500" cy="777300"/>
          </a:xfrm>
          <a:prstGeom prst="rect">
            <a:avLst/>
          </a:prstGeom>
          <a:solidFill>
            <a:srgbClr val="317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implementation">
  <p:cSld name="TITLE_AND_BODY_1_1_1_1_1_1_2_2_8_1_1">
    <p:bg>
      <p:bgPr>
        <a:solidFill>
          <a:schemeClr val="lt1"/>
        </a:solidFill>
      </p:bgPr>
    </p:bg>
    <p:spTree>
      <p:nvGrpSpPr>
        <p:cNvPr id="73" name="Shape 73"/>
        <p:cNvGrpSpPr/>
        <p:nvPr/>
      </p:nvGrpSpPr>
      <p:grpSpPr>
        <a:xfrm>
          <a:off x="0" y="0"/>
          <a:ext cx="0" cy="0"/>
          <a:chOff x="0" y="0"/>
          <a:chExt cx="0" cy="0"/>
        </a:xfrm>
      </p:grpSpPr>
      <p:sp>
        <p:nvSpPr>
          <p:cNvPr id="74" name="Google Shape;74;p15"/>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75" name="Google Shape;75;p15"/>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cxnSp>
        <p:nvCxnSpPr>
          <p:cNvPr id="76" name="Google Shape;76;p15"/>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graphicFrame>
        <p:nvGraphicFramePr>
          <p:cNvPr id="77" name="Google Shape;77;p15"/>
          <p:cNvGraphicFramePr/>
          <p:nvPr/>
        </p:nvGraphicFramePr>
        <p:xfrm>
          <a:off x="5489439"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8" name="Google Shape;78;p15"/>
          <p:cNvGraphicFramePr/>
          <p:nvPr/>
        </p:nvGraphicFramePr>
        <p:xfrm>
          <a:off x="3455597" y="4848075"/>
          <a:ext cx="3000000" cy="3000000"/>
        </p:xfrm>
        <a:graphic>
          <a:graphicData uri="http://schemas.openxmlformats.org/drawingml/2006/table">
            <a:tbl>
              <a:tblPr bandRow="1">
                <a:noFill/>
                <a:tableStyleId>{43846F3A-8DAB-4500-A44A-BA9C36A714D8}</a:tableStyleId>
              </a:tblPr>
              <a:tblGrid>
                <a:gridCol w="11141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9" name="Google Shape;79;p15"/>
          <p:cNvGraphicFramePr/>
          <p:nvPr/>
        </p:nvGraphicFramePr>
        <p:xfrm>
          <a:off x="2555606" y="4848075"/>
          <a:ext cx="3000000" cy="3000000"/>
        </p:xfrm>
        <a:graphic>
          <a:graphicData uri="http://schemas.openxmlformats.org/drawingml/2006/table">
            <a:tbl>
              <a:tblPr bandRow="1">
                <a:noFill/>
                <a:tableStyleId>{43846F3A-8DAB-4500-A44A-BA9C36A714D8}</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80" name="Google Shape;80;p15"/>
          <p:cNvSpPr txBox="1"/>
          <p:nvPr>
            <p:ph idx="1" type="subTitle"/>
          </p:nvPr>
        </p:nvSpPr>
        <p:spPr>
          <a:xfrm>
            <a:off x="258983" y="26198"/>
            <a:ext cx="3739500" cy="393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p:txBody>
      </p:sp>
      <p:sp>
        <p:nvSpPr>
          <p:cNvPr id="81" name="Google Shape;81;p15"/>
          <p:cNvSpPr txBox="1"/>
          <p:nvPr>
            <p:ph type="title"/>
          </p:nvPr>
        </p:nvSpPr>
        <p:spPr>
          <a:xfrm>
            <a:off x="250250" y="179502"/>
            <a:ext cx="8520600" cy="626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100"/>
              <a:buFont typeface="Helvetica Neue"/>
              <a:buNone/>
              <a:defRPr b="1" sz="2100">
                <a:latin typeface="Helvetica Neue"/>
                <a:ea typeface="Helvetica Neue"/>
                <a:cs typeface="Helvetica Neue"/>
                <a:sym typeface="Helvetica Neue"/>
              </a:defRPr>
            </a:lvl1pPr>
            <a:lvl2pPr lvl="1"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2pPr>
            <a:lvl3pPr lvl="2"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3pPr>
            <a:lvl4pPr lvl="3"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4pPr>
            <a:lvl5pPr lvl="4"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5pPr>
            <a:lvl6pPr lvl="5"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6pPr>
            <a:lvl7pPr lvl="6"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7pPr>
            <a:lvl8pPr lvl="7"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8pPr>
            <a:lvl9pPr lvl="8"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9pPr>
          </a:lstStyle>
          <a:p/>
        </p:txBody>
      </p:sp>
      <p:sp>
        <p:nvSpPr>
          <p:cNvPr id="82" name="Google Shape;82;p15"/>
          <p:cNvSpPr/>
          <p:nvPr/>
        </p:nvSpPr>
        <p:spPr>
          <a:xfrm>
            <a:off x="-96050" y="169276"/>
            <a:ext cx="148500" cy="777300"/>
          </a:xfrm>
          <a:prstGeom prst="rect">
            <a:avLst/>
          </a:prstGeom>
          <a:solidFill>
            <a:srgbClr val="317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83" name="Google Shape;83;p15"/>
          <p:cNvGraphicFramePr/>
          <p:nvPr/>
        </p:nvGraphicFramePr>
        <p:xfrm>
          <a:off x="4455785" y="4848075"/>
          <a:ext cx="3000000" cy="3000000"/>
        </p:xfrm>
        <a:graphic>
          <a:graphicData uri="http://schemas.openxmlformats.org/drawingml/2006/table">
            <a:tbl>
              <a:tblPr bandRow="1">
                <a:noFill/>
                <a:tableStyleId>{43846F3A-8DAB-4500-A44A-BA9C36A714D8}</a:tableStyleId>
              </a:tblPr>
              <a:tblGrid>
                <a:gridCol w="1166825"/>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E275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comments" Target="../comments/commen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comments" Target="../comments/comment5.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comments" Target="../comments/comment6.xml"/><Relationship Id="rId4" Type="http://schemas.openxmlformats.org/officeDocument/2006/relationships/image" Target="../media/image50.png"/><Relationship Id="rId5"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comments" Target="../comments/commen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5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61.png"/><Relationship Id="rId8"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comments" Target="../comments/comment8.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1.png"/><Relationship Id="rId9"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seoresellerscanada.ca/your-guide-to-youtube-ads-how-much-does-youtube-advertising-cost/" TargetMode="External"/><Relationship Id="rId4" Type="http://schemas.openxmlformats.org/officeDocument/2006/relationships/hyperlink" Target="https://www.statista.com/statistics/339801/beer-consumption-in-canada-by-gender-and-age-group/" TargetMode="External"/><Relationship Id="rId5" Type="http://schemas.openxmlformats.org/officeDocument/2006/relationships/hyperlink" Target="https://nationalpost.com/life/how-we-drink-from-how-much-to-how-often-heres-everything-you-need-to-know-about-canadians-boozy-habit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statista.com/topics/2998/alcohol-consumption-in-canada/" TargetMode="External"/><Relationship Id="rId4" Type="http://schemas.openxmlformats.org/officeDocument/2006/relationships/hyperlink" Target="https://www-statista-com.proxy.lib.sfu.ca/statistics/587682/alcoholic-beverage-most-consumed-canada-by-ag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cicnews.com/2019/03/new-immigrants-made-up-61-of-canadas-population-growth-in-201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nielseniq.com/global/en/insights/analysis/2019/how-ready-to-drink-beverages-and-packages-are-shaking-up-the-adult-beverage-market/" TargetMode="External"/><Relationship Id="rId4" Type="http://schemas.openxmlformats.org/officeDocument/2006/relationships/hyperlink" Target="https://nielseniq.com/global/en/insights/analysis/2019/how-ready-to-drink-beverages-and-packages-are-shaking-up-the-adult-beverage-market/" TargetMode="External"/><Relationship Id="rId5" Type="http://schemas.openxmlformats.org/officeDocument/2006/relationships/hyperlink" Target="https://www.forbes.com/sites/gregpetro/2019/03/29/consumers-are-spending-more-per-visit-in-store-than-o"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hyperlink" Target="https://www-statista-com.proxy.lib.sfu.ca/statistics/1265085/spirits-market-share-by-type-and-region-canada/" TargetMode="External"/><Relationship Id="rId4" Type="http://schemas.openxmlformats.org/officeDocument/2006/relationships/hyperlink" Target="https://www-statista-com.proxy.lib.sfu.ca/statistics/437520/cpi-of-non-alcoholic-beverages-canada/"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beveragedynamics.com/2020/11/19/rtds-canned-cocktails-trends-growth-2021/" TargetMode="External"/><Relationship Id="rId4" Type="http://schemas.openxmlformats.org/officeDocument/2006/relationships/hyperlink" Target="https://youbars.com/blogs/news/top-10-diet-trends-for-202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www.walmart.com/ip/Mr-Mrs-T-Bold-Spicy-Bloody-Mary-Mix-1-75-L-bottle/36300569" TargetMode="External"/><Relationship Id="rId4" Type="http://schemas.openxmlformats.org/officeDocument/2006/relationships/hyperlink" Target="https://www.whiskyinvestdirect.com/whisky-news/scotch-rtd-112020201" TargetMode="External"/><Relationship Id="rId5" Type="http://schemas.openxmlformats.org/officeDocument/2006/relationships/hyperlink" Target="https://www.costco.ca/realemon-lemon-juice%2c-2-x-3.8-l.product.100546319.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www.webstaurantstore.com/narvon-1-gallon-simple-syrup-case/515SIMPLESYP.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87" name="Shape 87"/>
        <p:cNvGrpSpPr/>
        <p:nvPr/>
      </p:nvGrpSpPr>
      <p:grpSpPr>
        <a:xfrm>
          <a:off x="0" y="0"/>
          <a:ext cx="0" cy="0"/>
          <a:chOff x="0" y="0"/>
          <a:chExt cx="0" cy="0"/>
        </a:xfrm>
      </p:grpSpPr>
      <p:sp>
        <p:nvSpPr>
          <p:cNvPr id="88" name="Google Shape;88;p16"/>
          <p:cNvSpPr txBox="1"/>
          <p:nvPr/>
        </p:nvSpPr>
        <p:spPr>
          <a:xfrm>
            <a:off x="177550" y="4458600"/>
            <a:ext cx="203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Open Sans"/>
                <a:ea typeface="Open Sans"/>
                <a:cs typeface="Open Sans"/>
                <a:sym typeface="Open Sans"/>
              </a:rPr>
              <a:t>Spencer Eschyschyn</a:t>
            </a:r>
            <a:endParaRPr i="1" sz="1300">
              <a:latin typeface="Open Sans"/>
              <a:ea typeface="Open Sans"/>
              <a:cs typeface="Open Sans"/>
              <a:sym typeface="Open Sans"/>
            </a:endParaRPr>
          </a:p>
          <a:p>
            <a:pPr indent="0" lvl="0" marL="0" rtl="0" algn="ctr">
              <a:spcBef>
                <a:spcPts val="0"/>
              </a:spcBef>
              <a:spcAft>
                <a:spcPts val="0"/>
              </a:spcAft>
              <a:buNone/>
            </a:pPr>
            <a:r>
              <a:rPr i="1" lang="en" sz="1300">
                <a:latin typeface="Open Sans"/>
                <a:ea typeface="Open Sans"/>
                <a:cs typeface="Open Sans"/>
                <a:sym typeface="Open Sans"/>
              </a:rPr>
              <a:t>(301465591)</a:t>
            </a:r>
            <a:endParaRPr i="1" sz="1300">
              <a:latin typeface="Open Sans"/>
              <a:ea typeface="Open Sans"/>
              <a:cs typeface="Open Sans"/>
              <a:sym typeface="Open Sans"/>
            </a:endParaRPr>
          </a:p>
        </p:txBody>
      </p:sp>
      <p:sp>
        <p:nvSpPr>
          <p:cNvPr id="89" name="Google Shape;89;p16"/>
          <p:cNvSpPr txBox="1"/>
          <p:nvPr/>
        </p:nvSpPr>
        <p:spPr>
          <a:xfrm>
            <a:off x="1985650" y="4458600"/>
            <a:ext cx="203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Open Sans"/>
                <a:ea typeface="Open Sans"/>
                <a:cs typeface="Open Sans"/>
                <a:sym typeface="Open Sans"/>
              </a:rPr>
              <a:t> Paul Thomas</a:t>
            </a:r>
            <a:endParaRPr i="1" sz="13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300">
                <a:solidFill>
                  <a:schemeClr val="dk1"/>
                </a:solidFill>
                <a:latin typeface="Open Sans"/>
                <a:ea typeface="Open Sans"/>
                <a:cs typeface="Open Sans"/>
                <a:sym typeface="Open Sans"/>
              </a:rPr>
              <a:t>(301438338)</a:t>
            </a:r>
            <a:endParaRPr i="1" sz="1300">
              <a:solidFill>
                <a:schemeClr val="dk1"/>
              </a:solidFill>
              <a:latin typeface="Open Sans"/>
              <a:ea typeface="Open Sans"/>
              <a:cs typeface="Open Sans"/>
              <a:sym typeface="Open Sans"/>
            </a:endParaRPr>
          </a:p>
        </p:txBody>
      </p:sp>
      <p:sp>
        <p:nvSpPr>
          <p:cNvPr id="90" name="Google Shape;90;p16"/>
          <p:cNvSpPr txBox="1"/>
          <p:nvPr/>
        </p:nvSpPr>
        <p:spPr>
          <a:xfrm>
            <a:off x="3793750" y="4510825"/>
            <a:ext cx="203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Open Sans"/>
                <a:ea typeface="Open Sans"/>
                <a:cs typeface="Open Sans"/>
                <a:sym typeface="Open Sans"/>
              </a:rPr>
              <a:t>Asif Hasan</a:t>
            </a:r>
            <a:endParaRPr i="1" sz="13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300">
                <a:solidFill>
                  <a:schemeClr val="dk1"/>
                </a:solidFill>
                <a:latin typeface="Open Sans"/>
                <a:ea typeface="Open Sans"/>
                <a:cs typeface="Open Sans"/>
                <a:sym typeface="Open Sans"/>
              </a:rPr>
              <a:t>(301376671)</a:t>
            </a:r>
            <a:endParaRPr i="1" sz="1300">
              <a:solidFill>
                <a:schemeClr val="dk1"/>
              </a:solidFill>
              <a:latin typeface="Open Sans"/>
              <a:ea typeface="Open Sans"/>
              <a:cs typeface="Open Sans"/>
              <a:sym typeface="Open Sans"/>
            </a:endParaRPr>
          </a:p>
        </p:txBody>
      </p:sp>
      <p:sp>
        <p:nvSpPr>
          <p:cNvPr id="91" name="Google Shape;91;p16"/>
          <p:cNvSpPr txBox="1"/>
          <p:nvPr/>
        </p:nvSpPr>
        <p:spPr>
          <a:xfrm>
            <a:off x="7409950" y="4518363"/>
            <a:ext cx="203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Open Sans"/>
                <a:ea typeface="Open Sans"/>
                <a:cs typeface="Open Sans"/>
                <a:sym typeface="Open Sans"/>
              </a:rPr>
              <a:t>Liz Gilder</a:t>
            </a:r>
            <a:endParaRPr i="1" sz="13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300">
                <a:solidFill>
                  <a:schemeClr val="dk1"/>
                </a:solidFill>
                <a:latin typeface="Open Sans"/>
                <a:ea typeface="Open Sans"/>
                <a:cs typeface="Open Sans"/>
                <a:sym typeface="Open Sans"/>
              </a:rPr>
              <a:t>(301391429)</a:t>
            </a:r>
            <a:endParaRPr i="1" sz="1300">
              <a:solidFill>
                <a:schemeClr val="dk1"/>
              </a:solidFill>
              <a:latin typeface="Open Sans"/>
              <a:ea typeface="Open Sans"/>
              <a:cs typeface="Open Sans"/>
              <a:sym typeface="Open Sans"/>
            </a:endParaRPr>
          </a:p>
        </p:txBody>
      </p:sp>
      <p:sp>
        <p:nvSpPr>
          <p:cNvPr id="92" name="Google Shape;92;p16"/>
          <p:cNvSpPr txBox="1"/>
          <p:nvPr/>
        </p:nvSpPr>
        <p:spPr>
          <a:xfrm>
            <a:off x="5601850" y="4510813"/>
            <a:ext cx="2036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Open Sans"/>
                <a:ea typeface="Open Sans"/>
                <a:cs typeface="Open Sans"/>
                <a:sym typeface="Open Sans"/>
              </a:rPr>
              <a:t> Jasleen Kaur</a:t>
            </a:r>
            <a:endParaRPr i="1" sz="1300">
              <a:solidFill>
                <a:schemeClr val="dk1"/>
              </a:solidFill>
              <a:latin typeface="Open Sans"/>
              <a:ea typeface="Open Sans"/>
              <a:cs typeface="Open Sans"/>
              <a:sym typeface="Open Sans"/>
            </a:endParaRPr>
          </a:p>
          <a:p>
            <a:pPr indent="0" lvl="0" marL="0" rtl="0" algn="ctr">
              <a:spcBef>
                <a:spcPts val="0"/>
              </a:spcBef>
              <a:spcAft>
                <a:spcPts val="0"/>
              </a:spcAft>
              <a:buNone/>
            </a:pPr>
            <a:r>
              <a:rPr i="1" lang="en" sz="1300">
                <a:solidFill>
                  <a:schemeClr val="dk1"/>
                </a:solidFill>
                <a:latin typeface="Open Sans"/>
                <a:ea typeface="Open Sans"/>
                <a:cs typeface="Open Sans"/>
                <a:sym typeface="Open Sans"/>
              </a:rPr>
              <a:t>(301451792)</a:t>
            </a:r>
            <a:endParaRPr i="1" sz="1300">
              <a:solidFill>
                <a:schemeClr val="dk1"/>
              </a:solidFill>
              <a:latin typeface="Open Sans"/>
              <a:ea typeface="Open Sans"/>
              <a:cs typeface="Open Sans"/>
              <a:sym typeface="Open Sans"/>
            </a:endParaRPr>
          </a:p>
        </p:txBody>
      </p:sp>
      <p:sp>
        <p:nvSpPr>
          <p:cNvPr id="93" name="Google Shape;93;p16"/>
          <p:cNvSpPr txBox="1"/>
          <p:nvPr/>
        </p:nvSpPr>
        <p:spPr>
          <a:xfrm>
            <a:off x="3243525" y="19466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94" name="Google Shape;94;p16"/>
          <p:cNvSpPr txBox="1"/>
          <p:nvPr/>
        </p:nvSpPr>
        <p:spPr>
          <a:xfrm rot="-269">
            <a:off x="2655457" y="317314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Open Sans"/>
              <a:ea typeface="Open Sans"/>
              <a:cs typeface="Open Sans"/>
              <a:sym typeface="Open Sans"/>
            </a:endParaRPr>
          </a:p>
        </p:txBody>
      </p:sp>
      <p:sp>
        <p:nvSpPr>
          <p:cNvPr id="95" name="Google Shape;95;p16"/>
          <p:cNvSpPr txBox="1"/>
          <p:nvPr/>
        </p:nvSpPr>
        <p:spPr>
          <a:xfrm>
            <a:off x="2448750" y="115105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96" name="Google Shape;96;p16"/>
          <p:cNvPicPr preferRelativeResize="0"/>
          <p:nvPr/>
        </p:nvPicPr>
        <p:blipFill>
          <a:blip r:embed="rId3">
            <a:alphaModFix/>
          </a:blip>
          <a:stretch>
            <a:fillRect/>
          </a:stretch>
        </p:blipFill>
        <p:spPr>
          <a:xfrm rot="-4817797">
            <a:off x="5427635" y="1322635"/>
            <a:ext cx="1089505" cy="1089505"/>
          </a:xfrm>
          <a:prstGeom prst="rect">
            <a:avLst/>
          </a:prstGeom>
          <a:noFill/>
          <a:ln>
            <a:noFill/>
          </a:ln>
        </p:spPr>
      </p:pic>
      <p:sp>
        <p:nvSpPr>
          <p:cNvPr id="97" name="Google Shape;97;p16"/>
          <p:cNvSpPr txBox="1"/>
          <p:nvPr/>
        </p:nvSpPr>
        <p:spPr>
          <a:xfrm>
            <a:off x="2458050" y="389825"/>
            <a:ext cx="432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COMPONENT 3</a:t>
            </a:r>
            <a:endParaRPr b="1"/>
          </a:p>
          <a:p>
            <a:pPr indent="0" lvl="0" marL="0" rtl="0" algn="ctr">
              <a:spcBef>
                <a:spcPts val="0"/>
              </a:spcBef>
              <a:spcAft>
                <a:spcPts val="0"/>
              </a:spcAft>
              <a:buNone/>
            </a:pPr>
            <a:r>
              <a:rPr b="1" lang="en"/>
              <a:t>BUS 343- E100 (E107)</a:t>
            </a:r>
            <a:endParaRPr b="1"/>
          </a:p>
        </p:txBody>
      </p:sp>
      <p:sp>
        <p:nvSpPr>
          <p:cNvPr id="98" name="Google Shape;98;p16"/>
          <p:cNvSpPr txBox="1"/>
          <p:nvPr/>
        </p:nvSpPr>
        <p:spPr>
          <a:xfrm>
            <a:off x="3497575" y="3638350"/>
            <a:ext cx="239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a:t>
            </a:r>
            <a:endParaRPr/>
          </a:p>
        </p:txBody>
      </p:sp>
      <p:sp>
        <p:nvSpPr>
          <p:cNvPr id="226" name="Google Shape;226;p2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SOUR?</a:t>
            </a:r>
            <a:endParaRPr/>
          </a:p>
        </p:txBody>
      </p:sp>
      <p:sp>
        <p:nvSpPr>
          <p:cNvPr id="227" name="Google Shape;227;p25"/>
          <p:cNvSpPr/>
          <p:nvPr/>
        </p:nvSpPr>
        <p:spPr>
          <a:xfrm rot="2731466">
            <a:off x="4489373" y="3555335"/>
            <a:ext cx="1483289" cy="842968"/>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rot="7157">
            <a:off x="4516574" y="4320802"/>
            <a:ext cx="1296903" cy="494246"/>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628300" y="1320450"/>
            <a:ext cx="1534500" cy="66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 name="Google Shape;230;p25"/>
          <p:cNvSpPr txBox="1"/>
          <p:nvPr/>
        </p:nvSpPr>
        <p:spPr>
          <a:xfrm>
            <a:off x="115850" y="1048575"/>
            <a:ext cx="2413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Justification</a:t>
            </a:r>
            <a:endParaRPr b="1" sz="1700">
              <a:solidFill>
                <a:srgbClr val="424A4D"/>
              </a:solidFill>
              <a:latin typeface="Source Sans Pro"/>
              <a:ea typeface="Source Sans Pro"/>
              <a:cs typeface="Source Sans Pro"/>
              <a:sym typeface="Source Sans Pro"/>
            </a:endParaRPr>
          </a:p>
        </p:txBody>
      </p:sp>
      <p:sp>
        <p:nvSpPr>
          <p:cNvPr id="231" name="Google Shape;231;p25"/>
          <p:cNvSpPr txBox="1"/>
          <p:nvPr/>
        </p:nvSpPr>
        <p:spPr>
          <a:xfrm>
            <a:off x="628300" y="1574675"/>
            <a:ext cx="4610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Based on facts of the target segment:</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fact 1 (Forum Research, 2016), </a:t>
            </a:r>
            <a:r>
              <a:rPr lang="en" sz="1200">
                <a:latin typeface="Open Sans"/>
                <a:ea typeface="Open Sans"/>
                <a:cs typeface="Open Sans"/>
                <a:sym typeface="Open Sans"/>
              </a:rPr>
              <a:t>Millennials of urban BC is more likely to be the early majority in the adoption cycle of the product</a:t>
            </a:r>
            <a:r>
              <a:rPr lang="en" sz="1200">
                <a:latin typeface="Open Sans"/>
                <a:ea typeface="Open Sans"/>
                <a:cs typeface="Open Sans"/>
                <a:sym typeface="Open Sans"/>
              </a:rPr>
              <a:t> </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fact 2 </a:t>
            </a:r>
            <a:r>
              <a:rPr lang="en" sz="1200">
                <a:solidFill>
                  <a:schemeClr val="dk1"/>
                </a:solidFill>
                <a:latin typeface="Open Sans"/>
                <a:ea typeface="Open Sans"/>
                <a:cs typeface="Open Sans"/>
                <a:sym typeface="Open Sans"/>
              </a:rPr>
              <a:t>(Conway, 2020), </a:t>
            </a:r>
            <a:r>
              <a:rPr lang="en" sz="1200">
                <a:latin typeface="Open Sans"/>
                <a:ea typeface="Open Sans"/>
                <a:cs typeface="Open Sans"/>
                <a:sym typeface="Open Sans"/>
              </a:rPr>
              <a:t>Canadians residing in the urban areas are more willing to spend on convenience products</a:t>
            </a:r>
            <a:r>
              <a:rPr lang="en" sz="1200">
                <a:latin typeface="Open Sans"/>
                <a:ea typeface="Open Sans"/>
                <a:cs typeface="Open Sans"/>
                <a:sym typeface="Open Sans"/>
              </a:rPr>
              <a:t> due to higher income demographics</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fact 3 </a:t>
            </a:r>
            <a:r>
              <a:rPr lang="en" sz="1200">
                <a:solidFill>
                  <a:schemeClr val="dk1"/>
                </a:solidFill>
                <a:latin typeface="Open Sans"/>
                <a:ea typeface="Open Sans"/>
                <a:cs typeface="Open Sans"/>
                <a:sym typeface="Open Sans"/>
              </a:rPr>
              <a:t>(Fong, 2017), </a:t>
            </a:r>
            <a:r>
              <a:rPr lang="en" sz="1200">
                <a:latin typeface="Open Sans"/>
                <a:ea typeface="Open Sans"/>
                <a:cs typeface="Open Sans"/>
                <a:sym typeface="Open Sans"/>
              </a:rPr>
              <a:t>Canadians that fall under middle-higher income class tends to spend more on consumption of alcohol</a:t>
            </a:r>
            <a:r>
              <a:rPr lang="en" sz="1200">
                <a:latin typeface="Open Sans"/>
                <a:ea typeface="Open Sans"/>
                <a:cs typeface="Open Sans"/>
                <a:sym typeface="Open Sans"/>
              </a:rPr>
              <a:t> </a:t>
            </a:r>
            <a:endParaRPr sz="1200">
              <a:latin typeface="Open Sans"/>
              <a:ea typeface="Open Sans"/>
              <a:cs typeface="Open Sans"/>
              <a:sym typeface="Open Sans"/>
            </a:endParaRPr>
          </a:p>
        </p:txBody>
      </p:sp>
      <p:sp>
        <p:nvSpPr>
          <p:cNvPr id="232" name="Google Shape;232;p25"/>
          <p:cNvSpPr/>
          <p:nvPr/>
        </p:nvSpPr>
        <p:spPr>
          <a:xfrm>
            <a:off x="5645450" y="1362875"/>
            <a:ext cx="3125400" cy="2824800"/>
          </a:xfrm>
          <a:prstGeom prst="rect">
            <a:avLst/>
          </a:prstGeom>
          <a:solidFill>
            <a:srgbClr val="FACC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Sour fits the current target segment</a:t>
            </a:r>
            <a:r>
              <a:rPr lang="en">
                <a:solidFill>
                  <a:schemeClr val="dk1"/>
                </a:solidFill>
                <a:latin typeface="Open Sans"/>
                <a:ea typeface="Open Sans"/>
                <a:cs typeface="Open Sans"/>
                <a:sym typeface="Open Sans"/>
              </a:rPr>
              <a:t>- Millennials of Urban BC, moreover, </a:t>
            </a:r>
            <a:r>
              <a:rPr b="1" lang="en">
                <a:solidFill>
                  <a:schemeClr val="dk1"/>
                </a:solidFill>
                <a:latin typeface="Open Sans"/>
                <a:ea typeface="Open Sans"/>
                <a:cs typeface="Open Sans"/>
                <a:sym typeface="Open Sans"/>
              </a:rPr>
              <a:t>the product due to its features has the potential to reach other similar segments within Canada</a:t>
            </a:r>
            <a:r>
              <a:rPr lang="en">
                <a:solidFill>
                  <a:schemeClr val="dk1"/>
                </a:solidFill>
                <a:latin typeface="Open Sans"/>
                <a:ea typeface="Open Sans"/>
                <a:cs typeface="Open Sans"/>
                <a:sym typeface="Open Sans"/>
              </a:rPr>
              <a:t>, for example- Urban Millennials of Alberta. Thus, </a:t>
            </a:r>
            <a:r>
              <a:rPr b="1" lang="en">
                <a:solidFill>
                  <a:schemeClr val="dk1"/>
                </a:solidFill>
                <a:latin typeface="Open Sans"/>
                <a:ea typeface="Open Sans"/>
                <a:cs typeface="Open Sans"/>
                <a:sym typeface="Open Sans"/>
              </a:rPr>
              <a:t>marketing the product successfully and sustain the business could result in a much larger market size in the future years</a:t>
            </a:r>
            <a:r>
              <a:rPr lang="en">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p:txBody>
      </p:sp>
      <p:sp>
        <p:nvSpPr>
          <p:cNvPr id="233" name="Google Shape;233;p25"/>
          <p:cNvSpPr/>
          <p:nvPr/>
        </p:nvSpPr>
        <p:spPr>
          <a:xfrm>
            <a:off x="5083875" y="1755875"/>
            <a:ext cx="489300" cy="2038800"/>
          </a:xfrm>
          <a:prstGeom prst="rightBrace">
            <a:avLst>
              <a:gd fmla="val 50000" name="adj1"/>
              <a:gd fmla="val 50000" name="adj2"/>
            </a:avLst>
          </a:prstGeom>
          <a:noFill/>
          <a:ln cap="flat" cmpd="sng" w="9525">
            <a:solidFill>
              <a:srgbClr val="1E27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237" name="Shape 237"/>
        <p:cNvGrpSpPr/>
        <p:nvPr/>
      </p:nvGrpSpPr>
      <p:grpSpPr>
        <a:xfrm>
          <a:off x="0" y="0"/>
          <a:ext cx="0" cy="0"/>
          <a:chOff x="0" y="0"/>
          <a:chExt cx="0" cy="0"/>
        </a:xfrm>
      </p:grpSpPr>
      <p:sp>
        <p:nvSpPr>
          <p:cNvPr id="238" name="Google Shape;238;p26"/>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Price</a:t>
            </a:r>
            <a:endParaRPr b="1" sz="6000">
              <a:solidFill>
                <a:schemeClr val="lt1"/>
              </a:solidFill>
              <a:latin typeface="Bebas Neue"/>
              <a:ea typeface="Bebas Neue"/>
              <a:cs typeface="Bebas Neue"/>
              <a:sym typeface="Bebas Neue"/>
            </a:endParaRPr>
          </a:p>
        </p:txBody>
      </p:sp>
      <p:pic>
        <p:nvPicPr>
          <p:cNvPr id="239" name="Google Shape;239;p26"/>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Pricing</a:t>
            </a:r>
            <a:endParaRPr/>
          </a:p>
        </p:txBody>
      </p:sp>
      <p:sp>
        <p:nvSpPr>
          <p:cNvPr id="245" name="Google Shape;245;p2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Costs Breakdown</a:t>
            </a:r>
            <a:endParaRPr/>
          </a:p>
        </p:txBody>
      </p:sp>
      <p:sp>
        <p:nvSpPr>
          <p:cNvPr id="246" name="Google Shape;246;p27"/>
          <p:cNvSpPr/>
          <p:nvPr/>
        </p:nvSpPr>
        <p:spPr>
          <a:xfrm>
            <a:off x="800025" y="1484478"/>
            <a:ext cx="202800" cy="418200"/>
          </a:xfrm>
          <a:prstGeom prst="rect">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47" name="Google Shape;247;p27"/>
          <p:cNvSpPr txBox="1"/>
          <p:nvPr/>
        </p:nvSpPr>
        <p:spPr>
          <a:xfrm>
            <a:off x="1220953" y="2021103"/>
            <a:ext cx="226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248" name="Google Shape;248;p27"/>
          <p:cNvSpPr txBox="1"/>
          <p:nvPr/>
        </p:nvSpPr>
        <p:spPr>
          <a:xfrm>
            <a:off x="800025" y="1484474"/>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49" name="Google Shape;249;p27"/>
          <p:cNvSpPr/>
          <p:nvPr/>
        </p:nvSpPr>
        <p:spPr>
          <a:xfrm>
            <a:off x="800025" y="2021113"/>
            <a:ext cx="202800" cy="418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50" name="Google Shape;250;p27"/>
          <p:cNvSpPr txBox="1"/>
          <p:nvPr/>
        </p:nvSpPr>
        <p:spPr>
          <a:xfrm>
            <a:off x="1220953" y="2557738"/>
            <a:ext cx="226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p:txBody>
      </p:sp>
      <p:sp>
        <p:nvSpPr>
          <p:cNvPr id="251" name="Google Shape;251;p27"/>
          <p:cNvSpPr txBox="1"/>
          <p:nvPr/>
        </p:nvSpPr>
        <p:spPr>
          <a:xfrm>
            <a:off x="800025" y="2021109"/>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52" name="Google Shape;252;p27"/>
          <p:cNvSpPr txBox="1"/>
          <p:nvPr/>
        </p:nvSpPr>
        <p:spPr>
          <a:xfrm>
            <a:off x="1084825" y="1511325"/>
            <a:ext cx="18687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Lemon Juice</a:t>
            </a:r>
            <a:r>
              <a:rPr lang="en" sz="1200">
                <a:solidFill>
                  <a:srgbClr val="000000"/>
                </a:solidFill>
                <a:latin typeface="Helvetica Neue"/>
                <a:ea typeface="Helvetica Neue"/>
                <a:cs typeface="Helvetica Neue"/>
                <a:sym typeface="Helvetica Neue"/>
              </a:rPr>
              <a:t>     </a:t>
            </a:r>
            <a:r>
              <a:rPr lang="en" sz="1200">
                <a:solidFill>
                  <a:srgbClr val="000000"/>
                </a:solidFill>
                <a:latin typeface="Helvetica Neue"/>
                <a:ea typeface="Helvetica Neue"/>
                <a:cs typeface="Helvetica Neue"/>
                <a:sym typeface="Helvetica Neue"/>
              </a:rPr>
              <a:t>    </a:t>
            </a:r>
            <a:r>
              <a:rPr lang="en" sz="1200">
                <a:latin typeface="Helvetica Neue"/>
                <a:ea typeface="Helvetica Neue"/>
                <a:cs typeface="Helvetica Neue"/>
                <a:sym typeface="Helvetica Neue"/>
              </a:rPr>
              <a:t>$0.10</a:t>
            </a:r>
            <a:endParaRPr sz="1200"/>
          </a:p>
        </p:txBody>
      </p:sp>
      <p:sp>
        <p:nvSpPr>
          <p:cNvPr id="253" name="Google Shape;253;p27"/>
          <p:cNvSpPr txBox="1"/>
          <p:nvPr/>
        </p:nvSpPr>
        <p:spPr>
          <a:xfrm>
            <a:off x="1002937" y="2047953"/>
            <a:ext cx="19506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Simple Syrup          $0.05</a:t>
            </a:r>
            <a:endParaRPr sz="1200">
              <a:solidFill>
                <a:srgbClr val="000000"/>
              </a:solidFill>
              <a:latin typeface="Helvetica Neue"/>
              <a:ea typeface="Helvetica Neue"/>
              <a:cs typeface="Helvetica Neue"/>
              <a:sym typeface="Helvetica Neue"/>
            </a:endParaRPr>
          </a:p>
        </p:txBody>
      </p:sp>
      <p:sp>
        <p:nvSpPr>
          <p:cNvPr id="254" name="Google Shape;254;p27"/>
          <p:cNvSpPr/>
          <p:nvPr/>
        </p:nvSpPr>
        <p:spPr>
          <a:xfrm>
            <a:off x="800025" y="2563578"/>
            <a:ext cx="202800" cy="4182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55" name="Google Shape;255;p27"/>
          <p:cNvSpPr txBox="1"/>
          <p:nvPr/>
        </p:nvSpPr>
        <p:spPr>
          <a:xfrm>
            <a:off x="800025" y="2557724"/>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56" name="Google Shape;256;p27"/>
          <p:cNvSpPr txBox="1"/>
          <p:nvPr/>
        </p:nvSpPr>
        <p:spPr>
          <a:xfrm>
            <a:off x="1002937" y="2588018"/>
            <a:ext cx="19506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Seaweed Pod</a:t>
            </a:r>
            <a:r>
              <a:rPr lang="en" sz="1200">
                <a:solidFill>
                  <a:srgbClr val="000000"/>
                </a:solidFill>
                <a:latin typeface="Helvetica Neue"/>
                <a:ea typeface="Helvetica Neue"/>
                <a:cs typeface="Helvetica Neue"/>
                <a:sym typeface="Helvetica Neue"/>
              </a:rPr>
              <a:t>         </a:t>
            </a:r>
            <a:r>
              <a:rPr lang="en" sz="1200">
                <a:latin typeface="Helvetica Neue"/>
                <a:ea typeface="Helvetica Neue"/>
                <a:cs typeface="Helvetica Neue"/>
                <a:sym typeface="Helvetica Neue"/>
              </a:rPr>
              <a:t>$0.25</a:t>
            </a:r>
            <a:endParaRPr sz="1200">
              <a:solidFill>
                <a:srgbClr val="000000"/>
              </a:solidFill>
              <a:latin typeface="Helvetica Neue"/>
              <a:ea typeface="Helvetica Neue"/>
              <a:cs typeface="Helvetica Neue"/>
              <a:sym typeface="Helvetica Neue"/>
            </a:endParaRPr>
          </a:p>
        </p:txBody>
      </p:sp>
      <p:sp>
        <p:nvSpPr>
          <p:cNvPr id="257" name="Google Shape;257;p27"/>
          <p:cNvSpPr/>
          <p:nvPr/>
        </p:nvSpPr>
        <p:spPr>
          <a:xfrm>
            <a:off x="800025" y="3100203"/>
            <a:ext cx="202800" cy="4182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58" name="Google Shape;258;p27"/>
          <p:cNvSpPr txBox="1"/>
          <p:nvPr/>
        </p:nvSpPr>
        <p:spPr>
          <a:xfrm>
            <a:off x="800025" y="3094349"/>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59" name="Google Shape;259;p27"/>
          <p:cNvSpPr txBox="1"/>
          <p:nvPr/>
        </p:nvSpPr>
        <p:spPr>
          <a:xfrm>
            <a:off x="973975" y="3108363"/>
            <a:ext cx="20085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Other Flavourings    $0.10</a:t>
            </a:r>
            <a:endParaRPr sz="1200">
              <a:solidFill>
                <a:srgbClr val="000000"/>
              </a:solidFill>
              <a:latin typeface="Helvetica Neue"/>
              <a:ea typeface="Helvetica Neue"/>
              <a:cs typeface="Helvetica Neue"/>
              <a:sym typeface="Helvetica Neue"/>
            </a:endParaRPr>
          </a:p>
        </p:txBody>
      </p:sp>
      <p:sp>
        <p:nvSpPr>
          <p:cNvPr id="260" name="Google Shape;260;p27"/>
          <p:cNvSpPr/>
          <p:nvPr/>
        </p:nvSpPr>
        <p:spPr>
          <a:xfrm>
            <a:off x="5486775" y="1447000"/>
            <a:ext cx="489300" cy="2038800"/>
          </a:xfrm>
          <a:prstGeom prst="rightBrace">
            <a:avLst>
              <a:gd fmla="val 50000" name="adj1"/>
              <a:gd fmla="val 50000" name="adj2"/>
            </a:avLst>
          </a:prstGeom>
          <a:noFill/>
          <a:ln cap="flat" cmpd="sng" w="9525">
            <a:solidFill>
              <a:srgbClr val="1E27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nvSpPr>
        <p:spPr>
          <a:xfrm>
            <a:off x="6082875" y="2004600"/>
            <a:ext cx="22611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rgbClr val="191919"/>
                </a:solidFill>
                <a:latin typeface="Open Sans"/>
                <a:ea typeface="Open Sans"/>
                <a:cs typeface="Open Sans"/>
                <a:sym typeface="Open Sans"/>
              </a:rPr>
              <a:t>$0.88/Unit*</a:t>
            </a:r>
            <a:endParaRPr b="1" sz="1700">
              <a:solidFill>
                <a:srgbClr val="191919"/>
              </a:solidFill>
              <a:latin typeface="Open Sans"/>
              <a:ea typeface="Open Sans"/>
              <a:cs typeface="Open Sans"/>
              <a:sym typeface="Open Sans"/>
            </a:endParaRPr>
          </a:p>
          <a:p>
            <a:pPr indent="0" lvl="0" marL="0" rtl="0" algn="ctr">
              <a:spcBef>
                <a:spcPts val="0"/>
              </a:spcBef>
              <a:spcAft>
                <a:spcPts val="0"/>
              </a:spcAft>
              <a:buNone/>
            </a:pPr>
            <a:r>
              <a:rPr b="1" lang="en" sz="1200">
                <a:solidFill>
                  <a:srgbClr val="191919"/>
                </a:solidFill>
                <a:latin typeface="Open Sans"/>
                <a:ea typeface="Open Sans"/>
                <a:cs typeface="Open Sans"/>
                <a:sym typeface="Open Sans"/>
              </a:rPr>
              <a:t>OR</a:t>
            </a:r>
            <a:endParaRPr b="1" sz="1200">
              <a:solidFill>
                <a:srgbClr val="191919"/>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200">
                <a:solidFill>
                  <a:srgbClr val="191919"/>
                </a:solidFill>
                <a:latin typeface="Open Sans"/>
                <a:ea typeface="Open Sans"/>
                <a:cs typeface="Open Sans"/>
                <a:sym typeface="Open Sans"/>
              </a:rPr>
              <a:t>Cost of a pack of 6 = $5.28</a:t>
            </a:r>
            <a:endParaRPr sz="1200">
              <a:solidFill>
                <a:srgbClr val="191919"/>
              </a:solidFill>
              <a:latin typeface="Open Sans"/>
              <a:ea typeface="Open Sans"/>
              <a:cs typeface="Open Sans"/>
              <a:sym typeface="Open Sans"/>
            </a:endParaRPr>
          </a:p>
          <a:p>
            <a:pPr indent="0" lvl="0" marL="0" rtl="0" algn="ctr">
              <a:spcBef>
                <a:spcPts val="0"/>
              </a:spcBef>
              <a:spcAft>
                <a:spcPts val="0"/>
              </a:spcAft>
              <a:buNone/>
            </a:pPr>
            <a:r>
              <a:rPr lang="en" sz="1200">
                <a:solidFill>
                  <a:srgbClr val="191919"/>
                </a:solidFill>
                <a:latin typeface="Open Sans"/>
                <a:ea typeface="Open Sans"/>
                <a:cs typeface="Open Sans"/>
                <a:sym typeface="Open Sans"/>
              </a:rPr>
              <a:t>Cost of a pack of 18 = $15.84</a:t>
            </a:r>
            <a:endParaRPr sz="1200">
              <a:solidFill>
                <a:srgbClr val="191919"/>
              </a:solidFill>
              <a:latin typeface="Open Sans"/>
              <a:ea typeface="Open Sans"/>
              <a:cs typeface="Open Sans"/>
              <a:sym typeface="Open Sans"/>
            </a:endParaRPr>
          </a:p>
        </p:txBody>
      </p:sp>
      <p:sp>
        <p:nvSpPr>
          <p:cNvPr id="262" name="Google Shape;262;p27"/>
          <p:cNvSpPr/>
          <p:nvPr/>
        </p:nvSpPr>
        <p:spPr>
          <a:xfrm>
            <a:off x="801800" y="1037225"/>
            <a:ext cx="2095500" cy="369300"/>
          </a:xfrm>
          <a:prstGeom prst="rect">
            <a:avLst/>
          </a:prstGeom>
          <a:no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Ingredient Cost / Unit</a:t>
            </a:r>
            <a:endParaRPr b="1">
              <a:solidFill>
                <a:schemeClr val="dk1"/>
              </a:solidFill>
              <a:latin typeface="Open Sans"/>
              <a:ea typeface="Open Sans"/>
              <a:cs typeface="Open Sans"/>
              <a:sym typeface="Open Sans"/>
            </a:endParaRPr>
          </a:p>
        </p:txBody>
      </p:sp>
      <p:sp>
        <p:nvSpPr>
          <p:cNvPr id="263" name="Google Shape;263;p27"/>
          <p:cNvSpPr txBox="1"/>
          <p:nvPr/>
        </p:nvSpPr>
        <p:spPr>
          <a:xfrm>
            <a:off x="263250" y="3653725"/>
            <a:ext cx="20085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a:t>
            </a:r>
            <a:r>
              <a:rPr lang="en" sz="900">
                <a:latin typeface="Open Sans"/>
                <a:ea typeface="Open Sans"/>
                <a:cs typeface="Open Sans"/>
                <a:sym typeface="Open Sans"/>
              </a:rPr>
              <a:t>*includes GST and PST</a:t>
            </a:r>
            <a:endParaRPr sz="900">
              <a:latin typeface="Open Sans"/>
              <a:ea typeface="Open Sans"/>
              <a:cs typeface="Open Sans"/>
              <a:sym typeface="Open Sans"/>
            </a:endParaRPr>
          </a:p>
        </p:txBody>
      </p:sp>
      <p:sp>
        <p:nvSpPr>
          <p:cNvPr id="264" name="Google Shape;264;p27"/>
          <p:cNvSpPr/>
          <p:nvPr/>
        </p:nvSpPr>
        <p:spPr>
          <a:xfrm>
            <a:off x="339450" y="4083625"/>
            <a:ext cx="8465100" cy="6465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Considering SOUR’s BEP unit </a:t>
            </a:r>
            <a:r>
              <a:rPr lang="en">
                <a:latin typeface="Open Sans"/>
                <a:ea typeface="Open Sans"/>
                <a:cs typeface="Open Sans"/>
                <a:sym typeface="Open Sans"/>
              </a:rPr>
              <a:t>is</a:t>
            </a:r>
            <a:r>
              <a:rPr lang="en">
                <a:latin typeface="Open Sans"/>
                <a:ea typeface="Open Sans"/>
                <a:cs typeface="Open Sans"/>
                <a:sym typeface="Open Sans"/>
              </a:rPr>
              <a:t> </a:t>
            </a:r>
            <a:r>
              <a:rPr lang="en">
                <a:latin typeface="Open Sans"/>
                <a:ea typeface="Open Sans"/>
                <a:cs typeface="Open Sans"/>
                <a:sym typeface="Open Sans"/>
              </a:rPr>
              <a:t>$1.40</a:t>
            </a:r>
            <a:r>
              <a:rPr lang="en">
                <a:latin typeface="Open Sans"/>
                <a:ea typeface="Open Sans"/>
                <a:cs typeface="Open Sans"/>
                <a:sym typeface="Open Sans"/>
              </a:rPr>
              <a:t>, it is imperative that we price </a:t>
            </a:r>
            <a:r>
              <a:rPr lang="en">
                <a:latin typeface="Open Sans"/>
                <a:ea typeface="Open Sans"/>
                <a:cs typeface="Open Sans"/>
                <a:sym typeface="Open Sans"/>
              </a:rPr>
              <a:t>the</a:t>
            </a:r>
            <a:r>
              <a:rPr lang="en">
                <a:latin typeface="Open Sans"/>
                <a:ea typeface="Open Sans"/>
                <a:cs typeface="Open Sans"/>
                <a:sym typeface="Open Sans"/>
              </a:rPr>
              <a:t> product above $1.40</a:t>
            </a:r>
            <a:endParaRPr>
              <a:latin typeface="Open Sans"/>
              <a:ea typeface="Open Sans"/>
              <a:cs typeface="Open Sans"/>
              <a:sym typeface="Open Sans"/>
            </a:endParaRPr>
          </a:p>
        </p:txBody>
      </p:sp>
      <p:sp>
        <p:nvSpPr>
          <p:cNvPr id="265" name="Google Shape;265;p27"/>
          <p:cNvSpPr txBox="1"/>
          <p:nvPr/>
        </p:nvSpPr>
        <p:spPr>
          <a:xfrm>
            <a:off x="263250" y="3809200"/>
            <a:ext cx="80865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*Costs will decrease if production increases; a higher rate of production could mean a decrease of almost 50% of the current variable cost</a:t>
            </a:r>
            <a:endParaRPr sz="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900">
              <a:latin typeface="Open Sans"/>
              <a:ea typeface="Open Sans"/>
              <a:cs typeface="Open Sans"/>
              <a:sym typeface="Open Sans"/>
            </a:endParaRPr>
          </a:p>
          <a:p>
            <a:pPr indent="0" lvl="0" marL="0" rtl="0" algn="l">
              <a:spcBef>
                <a:spcPts val="0"/>
              </a:spcBef>
              <a:spcAft>
                <a:spcPts val="0"/>
              </a:spcAft>
              <a:buNone/>
            </a:pPr>
            <a:r>
              <a:t/>
            </a:r>
            <a:endParaRPr sz="900">
              <a:latin typeface="Open Sans"/>
              <a:ea typeface="Open Sans"/>
              <a:cs typeface="Open Sans"/>
              <a:sym typeface="Open Sans"/>
            </a:endParaRPr>
          </a:p>
        </p:txBody>
      </p:sp>
      <p:sp>
        <p:nvSpPr>
          <p:cNvPr id="266" name="Google Shape;266;p27"/>
          <p:cNvSpPr/>
          <p:nvPr/>
        </p:nvSpPr>
        <p:spPr>
          <a:xfrm>
            <a:off x="3144850" y="2021103"/>
            <a:ext cx="202800" cy="418200"/>
          </a:xfrm>
          <a:prstGeom prst="rect">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67" name="Google Shape;267;p27"/>
          <p:cNvSpPr txBox="1"/>
          <p:nvPr/>
        </p:nvSpPr>
        <p:spPr>
          <a:xfrm>
            <a:off x="3144850" y="2021099"/>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68" name="Google Shape;268;p27"/>
          <p:cNvSpPr/>
          <p:nvPr/>
        </p:nvSpPr>
        <p:spPr>
          <a:xfrm>
            <a:off x="3144850" y="2557738"/>
            <a:ext cx="202800" cy="418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69" name="Google Shape;269;p27"/>
          <p:cNvSpPr txBox="1"/>
          <p:nvPr/>
        </p:nvSpPr>
        <p:spPr>
          <a:xfrm>
            <a:off x="3144850" y="2557734"/>
            <a:ext cx="2095500" cy="429900"/>
          </a:xfrm>
          <a:prstGeom prst="rect">
            <a:avLst/>
          </a:prstGeom>
          <a:noFill/>
          <a:ln cap="flat" cmpd="sng" w="9525">
            <a:solidFill>
              <a:srgbClr val="000000"/>
            </a:solidFill>
            <a:prstDash val="dash"/>
            <a:round/>
            <a:headEnd len="sm" w="sm" type="none"/>
            <a:tailEnd len="sm" w="sm" type="none"/>
          </a:ln>
        </p:spPr>
        <p:txBody>
          <a:bodyPr anchorCtr="0" anchor="ctr" bIns="0" lIns="91425" spcFirstLastPara="1" rIns="91425" wrap="square" tIns="234000">
            <a:noAutofit/>
          </a:bodyPr>
          <a:lstStyle/>
          <a:p>
            <a:pPr indent="0" lvl="0" marL="0" rtl="0" algn="ctr">
              <a:spcBef>
                <a:spcPts val="0"/>
              </a:spcBef>
              <a:spcAft>
                <a:spcPts val="0"/>
              </a:spcAft>
              <a:buNone/>
            </a:pPr>
            <a:r>
              <a:t/>
            </a:r>
            <a:endParaRPr sz="1200">
              <a:solidFill>
                <a:srgbClr val="FFFFFF"/>
              </a:solidFill>
              <a:latin typeface="Helvetica Neue"/>
              <a:ea typeface="Helvetica Neue"/>
              <a:cs typeface="Helvetica Neue"/>
              <a:sym typeface="Helvetica Neue"/>
            </a:endParaRPr>
          </a:p>
        </p:txBody>
      </p:sp>
      <p:sp>
        <p:nvSpPr>
          <p:cNvPr id="270" name="Google Shape;270;p27"/>
          <p:cNvSpPr/>
          <p:nvPr/>
        </p:nvSpPr>
        <p:spPr>
          <a:xfrm>
            <a:off x="3171700" y="1037225"/>
            <a:ext cx="2095500" cy="369300"/>
          </a:xfrm>
          <a:prstGeom prst="rect">
            <a:avLst/>
          </a:prstGeom>
          <a:no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Additional</a:t>
            </a:r>
            <a:r>
              <a:rPr b="1" lang="en">
                <a:solidFill>
                  <a:schemeClr val="dk1"/>
                </a:solidFill>
                <a:latin typeface="Open Sans"/>
                <a:ea typeface="Open Sans"/>
                <a:cs typeface="Open Sans"/>
                <a:sym typeface="Open Sans"/>
              </a:rPr>
              <a:t> Cost / </a:t>
            </a:r>
            <a:r>
              <a:rPr b="1" lang="en">
                <a:solidFill>
                  <a:schemeClr val="dk1"/>
                </a:solidFill>
                <a:latin typeface="Open Sans"/>
                <a:ea typeface="Open Sans"/>
                <a:cs typeface="Open Sans"/>
                <a:sym typeface="Open Sans"/>
              </a:rPr>
              <a:t>Unit</a:t>
            </a:r>
            <a:endParaRPr b="1">
              <a:solidFill>
                <a:schemeClr val="dk1"/>
              </a:solidFill>
              <a:latin typeface="Open Sans"/>
              <a:ea typeface="Open Sans"/>
              <a:cs typeface="Open Sans"/>
              <a:sym typeface="Open Sans"/>
            </a:endParaRPr>
          </a:p>
        </p:txBody>
      </p:sp>
      <p:sp>
        <p:nvSpPr>
          <p:cNvPr id="271" name="Google Shape;271;p27"/>
          <p:cNvSpPr txBox="1"/>
          <p:nvPr/>
        </p:nvSpPr>
        <p:spPr>
          <a:xfrm>
            <a:off x="3399950" y="2058300"/>
            <a:ext cx="18687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Packaging Cost</a:t>
            </a:r>
            <a:r>
              <a:rPr lang="en" sz="1200">
                <a:solidFill>
                  <a:srgbClr val="000000"/>
                </a:solidFill>
                <a:latin typeface="Helvetica Neue"/>
                <a:ea typeface="Helvetica Neue"/>
                <a:cs typeface="Helvetica Neue"/>
                <a:sym typeface="Helvetica Neue"/>
              </a:rPr>
              <a:t>  </a:t>
            </a:r>
            <a:r>
              <a:rPr lang="en" sz="1200">
                <a:latin typeface="Helvetica Neue"/>
                <a:ea typeface="Helvetica Neue"/>
                <a:cs typeface="Helvetica Neue"/>
                <a:sym typeface="Helvetica Neue"/>
              </a:rPr>
              <a:t>$0.025</a:t>
            </a:r>
            <a:endParaRPr sz="1200"/>
          </a:p>
        </p:txBody>
      </p:sp>
      <p:sp>
        <p:nvSpPr>
          <p:cNvPr id="272" name="Google Shape;272;p27"/>
          <p:cNvSpPr txBox="1"/>
          <p:nvPr/>
        </p:nvSpPr>
        <p:spPr>
          <a:xfrm>
            <a:off x="3318062" y="2594928"/>
            <a:ext cx="19506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200">
                <a:latin typeface="Helvetica Neue"/>
                <a:ea typeface="Helvetica Neue"/>
                <a:cs typeface="Helvetica Neue"/>
                <a:sym typeface="Helvetica Neue"/>
              </a:rPr>
              <a:t>Marketing Cost</a:t>
            </a:r>
            <a:r>
              <a:rPr lang="en" sz="1200">
                <a:latin typeface="Helvetica Neue"/>
                <a:ea typeface="Helvetica Neue"/>
                <a:cs typeface="Helvetica Neue"/>
                <a:sym typeface="Helvetica Neue"/>
              </a:rPr>
              <a:t>  ~  $0.35</a:t>
            </a:r>
            <a:endParaRPr sz="1200">
              <a:solidFill>
                <a:srgbClr val="00000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a:t>
            </a:r>
            <a:endParaRPr/>
          </a:p>
        </p:txBody>
      </p:sp>
      <p:sp>
        <p:nvSpPr>
          <p:cNvPr id="278" name="Google Shape;278;p2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Market Factors in Pricing</a:t>
            </a:r>
            <a:endParaRPr/>
          </a:p>
        </p:txBody>
      </p:sp>
      <p:sp>
        <p:nvSpPr>
          <p:cNvPr id="279" name="Google Shape;279;p28"/>
          <p:cNvSpPr/>
          <p:nvPr/>
        </p:nvSpPr>
        <p:spPr>
          <a:xfrm>
            <a:off x="686925" y="990325"/>
            <a:ext cx="3087600" cy="393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Competition</a:t>
            </a:r>
            <a:endParaRPr b="1">
              <a:solidFill>
                <a:schemeClr val="lt1"/>
              </a:solidFill>
              <a:latin typeface="Open Sans"/>
              <a:ea typeface="Open Sans"/>
              <a:cs typeface="Open Sans"/>
              <a:sym typeface="Open Sans"/>
            </a:endParaRPr>
          </a:p>
        </p:txBody>
      </p:sp>
      <p:pic>
        <p:nvPicPr>
          <p:cNvPr id="280" name="Google Shape;280;p28"/>
          <p:cNvPicPr preferRelativeResize="0"/>
          <p:nvPr/>
        </p:nvPicPr>
        <p:blipFill>
          <a:blip r:embed="rId3">
            <a:alphaModFix/>
          </a:blip>
          <a:stretch>
            <a:fillRect/>
          </a:stretch>
        </p:blipFill>
        <p:spPr>
          <a:xfrm>
            <a:off x="642825" y="3382260"/>
            <a:ext cx="825300" cy="184860"/>
          </a:xfrm>
          <a:prstGeom prst="rect">
            <a:avLst/>
          </a:prstGeom>
          <a:noFill/>
          <a:ln>
            <a:noFill/>
          </a:ln>
        </p:spPr>
      </p:pic>
      <p:sp>
        <p:nvSpPr>
          <p:cNvPr id="281" name="Google Shape;281;p28"/>
          <p:cNvSpPr txBox="1"/>
          <p:nvPr/>
        </p:nvSpPr>
        <p:spPr>
          <a:xfrm>
            <a:off x="686925" y="3897050"/>
            <a:ext cx="3087600" cy="6900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SOUR’s closest competitors offer a </a:t>
            </a:r>
            <a:r>
              <a:rPr b="1" lang="en" sz="1100">
                <a:latin typeface="Open Sans"/>
                <a:ea typeface="Open Sans"/>
                <a:cs typeface="Open Sans"/>
                <a:sym typeface="Open Sans"/>
              </a:rPr>
              <a:t>mid-high price range</a:t>
            </a:r>
            <a:r>
              <a:rPr lang="en" sz="1100">
                <a:latin typeface="Open Sans"/>
                <a:ea typeface="Open Sans"/>
                <a:cs typeface="Open Sans"/>
                <a:sym typeface="Open Sans"/>
              </a:rPr>
              <a:t>, often requiring a machine to utilize pods</a:t>
            </a:r>
            <a:endParaRPr sz="1100">
              <a:latin typeface="Open Sans"/>
              <a:ea typeface="Open Sans"/>
              <a:cs typeface="Open Sans"/>
              <a:sym typeface="Open Sans"/>
            </a:endParaRPr>
          </a:p>
        </p:txBody>
      </p:sp>
      <p:pic>
        <p:nvPicPr>
          <p:cNvPr id="282" name="Google Shape;282;p28"/>
          <p:cNvPicPr preferRelativeResize="0"/>
          <p:nvPr/>
        </p:nvPicPr>
        <p:blipFill>
          <a:blip r:embed="rId4">
            <a:alphaModFix/>
          </a:blip>
          <a:stretch>
            <a:fillRect/>
          </a:stretch>
        </p:blipFill>
        <p:spPr>
          <a:xfrm>
            <a:off x="685225" y="2583803"/>
            <a:ext cx="744624" cy="562196"/>
          </a:xfrm>
          <a:prstGeom prst="rect">
            <a:avLst/>
          </a:prstGeom>
          <a:noFill/>
          <a:ln>
            <a:noFill/>
          </a:ln>
        </p:spPr>
      </p:pic>
      <p:pic>
        <p:nvPicPr>
          <p:cNvPr id="283" name="Google Shape;283;p28"/>
          <p:cNvPicPr preferRelativeResize="0"/>
          <p:nvPr/>
        </p:nvPicPr>
        <p:blipFill>
          <a:blip r:embed="rId5">
            <a:alphaModFix/>
          </a:blip>
          <a:stretch>
            <a:fillRect/>
          </a:stretch>
        </p:blipFill>
        <p:spPr>
          <a:xfrm>
            <a:off x="719025" y="1429397"/>
            <a:ext cx="825300" cy="465263"/>
          </a:xfrm>
          <a:prstGeom prst="rect">
            <a:avLst/>
          </a:prstGeom>
          <a:noFill/>
          <a:ln>
            <a:noFill/>
          </a:ln>
        </p:spPr>
      </p:pic>
      <p:sp>
        <p:nvSpPr>
          <p:cNvPr id="284" name="Google Shape;284;p28"/>
          <p:cNvSpPr txBox="1"/>
          <p:nvPr/>
        </p:nvSpPr>
        <p:spPr>
          <a:xfrm>
            <a:off x="1468125" y="1406125"/>
            <a:ext cx="24069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$1.49 USD/unit ; unavailable </a:t>
            </a:r>
            <a:r>
              <a:rPr lang="en" sz="1200">
                <a:latin typeface="Open Sans"/>
                <a:ea typeface="Open Sans"/>
                <a:cs typeface="Open Sans"/>
                <a:sym typeface="Open Sans"/>
              </a:rPr>
              <a:t>in</a:t>
            </a:r>
            <a:r>
              <a:rPr lang="en" sz="1200">
                <a:latin typeface="Open Sans"/>
                <a:ea typeface="Open Sans"/>
                <a:cs typeface="Open Sans"/>
                <a:sym typeface="Open Sans"/>
              </a:rPr>
              <a:t> Canada, no pod</a:t>
            </a:r>
            <a:endParaRPr sz="1200">
              <a:latin typeface="Open Sans"/>
              <a:ea typeface="Open Sans"/>
              <a:cs typeface="Open Sans"/>
              <a:sym typeface="Open Sans"/>
            </a:endParaRPr>
          </a:p>
        </p:txBody>
      </p:sp>
      <p:sp>
        <p:nvSpPr>
          <p:cNvPr id="285" name="Google Shape;285;p28"/>
          <p:cNvSpPr txBox="1"/>
          <p:nvPr/>
        </p:nvSpPr>
        <p:spPr>
          <a:xfrm>
            <a:off x="1468125" y="3289000"/>
            <a:ext cx="24069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$3.99 CAD/unit ; requires the use of a $399.99 machine</a:t>
            </a:r>
            <a:endParaRPr sz="1200">
              <a:latin typeface="Open Sans"/>
              <a:ea typeface="Open Sans"/>
              <a:cs typeface="Open Sans"/>
              <a:sym typeface="Open Sans"/>
            </a:endParaRPr>
          </a:p>
        </p:txBody>
      </p:sp>
      <p:sp>
        <p:nvSpPr>
          <p:cNvPr id="286" name="Google Shape;286;p28"/>
          <p:cNvSpPr txBox="1"/>
          <p:nvPr/>
        </p:nvSpPr>
        <p:spPr>
          <a:xfrm>
            <a:off x="1468125" y="2022188"/>
            <a:ext cx="24069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$1.58 USD/unit ; unavailable in Canada, no pod</a:t>
            </a:r>
            <a:endParaRPr sz="1200">
              <a:latin typeface="Open Sans"/>
              <a:ea typeface="Open Sans"/>
              <a:cs typeface="Open Sans"/>
              <a:sym typeface="Open Sans"/>
            </a:endParaRPr>
          </a:p>
        </p:txBody>
      </p:sp>
      <p:pic>
        <p:nvPicPr>
          <p:cNvPr id="287" name="Google Shape;287;p28"/>
          <p:cNvPicPr preferRelativeResize="0"/>
          <p:nvPr/>
        </p:nvPicPr>
        <p:blipFill>
          <a:blip r:embed="rId6">
            <a:alphaModFix/>
          </a:blip>
          <a:stretch>
            <a:fillRect/>
          </a:stretch>
        </p:blipFill>
        <p:spPr>
          <a:xfrm>
            <a:off x="824910" y="2006597"/>
            <a:ext cx="465250" cy="465250"/>
          </a:xfrm>
          <a:prstGeom prst="rect">
            <a:avLst/>
          </a:prstGeom>
          <a:noFill/>
          <a:ln>
            <a:noFill/>
          </a:ln>
        </p:spPr>
      </p:pic>
      <p:sp>
        <p:nvSpPr>
          <p:cNvPr id="288" name="Google Shape;288;p28"/>
          <p:cNvSpPr txBox="1"/>
          <p:nvPr/>
        </p:nvSpPr>
        <p:spPr>
          <a:xfrm>
            <a:off x="1468125" y="2680938"/>
            <a:ext cx="24069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$4.01/USD unit ; no pod</a:t>
            </a:r>
            <a:endParaRPr sz="1200">
              <a:latin typeface="Open Sans"/>
              <a:ea typeface="Open Sans"/>
              <a:cs typeface="Open Sans"/>
              <a:sym typeface="Open Sans"/>
            </a:endParaRPr>
          </a:p>
        </p:txBody>
      </p:sp>
      <p:sp>
        <p:nvSpPr>
          <p:cNvPr id="289" name="Google Shape;289;p28"/>
          <p:cNvSpPr/>
          <p:nvPr/>
        </p:nvSpPr>
        <p:spPr>
          <a:xfrm rot="5400000">
            <a:off x="3204288" y="2524400"/>
            <a:ext cx="2412300" cy="265500"/>
          </a:xfrm>
          <a:prstGeom prst="triangle">
            <a:avLst>
              <a:gd fmla="val 50000" name="adj"/>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28"/>
          <p:cNvPicPr preferRelativeResize="0"/>
          <p:nvPr/>
        </p:nvPicPr>
        <p:blipFill rotWithShape="1">
          <a:blip r:embed="rId7">
            <a:alphaModFix/>
          </a:blip>
          <a:srcRect b="0" l="7616" r="12797" t="4552"/>
          <a:stretch/>
        </p:blipFill>
        <p:spPr>
          <a:xfrm>
            <a:off x="4822025" y="896153"/>
            <a:ext cx="4041750" cy="3351184"/>
          </a:xfrm>
          <a:prstGeom prst="rect">
            <a:avLst/>
          </a:prstGeom>
          <a:noFill/>
          <a:ln>
            <a:noFill/>
          </a:ln>
        </p:spPr>
      </p:pic>
      <p:sp>
        <p:nvSpPr>
          <p:cNvPr id="291" name="Google Shape;291;p28"/>
          <p:cNvSpPr txBox="1"/>
          <p:nvPr/>
        </p:nvSpPr>
        <p:spPr>
          <a:xfrm>
            <a:off x="2613699" y="3096211"/>
            <a:ext cx="6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92" name="Google Shape;292;p28"/>
          <p:cNvSpPr txBox="1"/>
          <p:nvPr/>
        </p:nvSpPr>
        <p:spPr>
          <a:xfrm>
            <a:off x="7852275" y="1648400"/>
            <a:ext cx="6681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Bebas Neue"/>
                <a:ea typeface="Bebas Neue"/>
                <a:cs typeface="Bebas Neue"/>
                <a:sym typeface="Bebas Neue"/>
              </a:rPr>
              <a:t>SOUR</a:t>
            </a:r>
            <a:endParaRPr b="1" sz="2000">
              <a:latin typeface="Bebas Neue"/>
              <a:ea typeface="Bebas Neue"/>
              <a:cs typeface="Bebas Neue"/>
              <a:sym typeface="Bebas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a:t>
            </a:r>
            <a:endParaRPr/>
          </a:p>
        </p:txBody>
      </p:sp>
      <p:sp>
        <p:nvSpPr>
          <p:cNvPr id="298" name="Google Shape;298;p2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Market Factors in Pricing</a:t>
            </a:r>
            <a:endParaRPr/>
          </a:p>
        </p:txBody>
      </p:sp>
      <p:sp>
        <p:nvSpPr>
          <p:cNvPr id="299" name="Google Shape;299;p29"/>
          <p:cNvSpPr/>
          <p:nvPr/>
        </p:nvSpPr>
        <p:spPr>
          <a:xfrm>
            <a:off x="686925" y="990325"/>
            <a:ext cx="3087600" cy="393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Competition</a:t>
            </a:r>
            <a:endParaRPr b="1">
              <a:solidFill>
                <a:schemeClr val="lt1"/>
              </a:solidFill>
              <a:latin typeface="Open Sans"/>
              <a:ea typeface="Open Sans"/>
              <a:cs typeface="Open Sans"/>
              <a:sym typeface="Open Sans"/>
            </a:endParaRPr>
          </a:p>
        </p:txBody>
      </p:sp>
      <p:pic>
        <p:nvPicPr>
          <p:cNvPr id="300" name="Google Shape;300;p29"/>
          <p:cNvPicPr preferRelativeResize="0"/>
          <p:nvPr/>
        </p:nvPicPr>
        <p:blipFill>
          <a:blip r:embed="rId3">
            <a:alphaModFix/>
          </a:blip>
          <a:stretch>
            <a:fillRect/>
          </a:stretch>
        </p:blipFill>
        <p:spPr>
          <a:xfrm>
            <a:off x="642825" y="3382260"/>
            <a:ext cx="825300" cy="184860"/>
          </a:xfrm>
          <a:prstGeom prst="rect">
            <a:avLst/>
          </a:prstGeom>
          <a:noFill/>
          <a:ln>
            <a:noFill/>
          </a:ln>
        </p:spPr>
      </p:pic>
      <p:sp>
        <p:nvSpPr>
          <p:cNvPr id="301" name="Google Shape;301;p29"/>
          <p:cNvSpPr txBox="1"/>
          <p:nvPr/>
        </p:nvSpPr>
        <p:spPr>
          <a:xfrm>
            <a:off x="686925" y="3897050"/>
            <a:ext cx="3087600" cy="6900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a:ea typeface="Open Sans"/>
                <a:cs typeface="Open Sans"/>
                <a:sym typeface="Open Sans"/>
              </a:rPr>
              <a:t>SOUR’s closest competitors offer a </a:t>
            </a:r>
            <a:r>
              <a:rPr b="1" lang="en" sz="1100">
                <a:latin typeface="Open Sans"/>
                <a:ea typeface="Open Sans"/>
                <a:cs typeface="Open Sans"/>
                <a:sym typeface="Open Sans"/>
              </a:rPr>
              <a:t>mid-high price range</a:t>
            </a:r>
            <a:r>
              <a:rPr lang="en" sz="1100">
                <a:latin typeface="Open Sans"/>
                <a:ea typeface="Open Sans"/>
                <a:cs typeface="Open Sans"/>
                <a:sym typeface="Open Sans"/>
              </a:rPr>
              <a:t>, often requiring a machine to utilize pods</a:t>
            </a:r>
            <a:endParaRPr sz="1100">
              <a:latin typeface="Open Sans"/>
              <a:ea typeface="Open Sans"/>
              <a:cs typeface="Open Sans"/>
              <a:sym typeface="Open Sans"/>
            </a:endParaRPr>
          </a:p>
        </p:txBody>
      </p:sp>
      <p:pic>
        <p:nvPicPr>
          <p:cNvPr id="302" name="Google Shape;302;p29"/>
          <p:cNvPicPr preferRelativeResize="0"/>
          <p:nvPr/>
        </p:nvPicPr>
        <p:blipFill>
          <a:blip r:embed="rId4">
            <a:alphaModFix/>
          </a:blip>
          <a:stretch>
            <a:fillRect/>
          </a:stretch>
        </p:blipFill>
        <p:spPr>
          <a:xfrm>
            <a:off x="685225" y="2583803"/>
            <a:ext cx="744624" cy="562196"/>
          </a:xfrm>
          <a:prstGeom prst="rect">
            <a:avLst/>
          </a:prstGeom>
          <a:noFill/>
          <a:ln>
            <a:noFill/>
          </a:ln>
        </p:spPr>
      </p:pic>
      <p:pic>
        <p:nvPicPr>
          <p:cNvPr id="303" name="Google Shape;303;p29"/>
          <p:cNvPicPr preferRelativeResize="0"/>
          <p:nvPr/>
        </p:nvPicPr>
        <p:blipFill>
          <a:blip r:embed="rId5">
            <a:alphaModFix/>
          </a:blip>
          <a:stretch>
            <a:fillRect/>
          </a:stretch>
        </p:blipFill>
        <p:spPr>
          <a:xfrm>
            <a:off x="719025" y="1429397"/>
            <a:ext cx="825300" cy="465263"/>
          </a:xfrm>
          <a:prstGeom prst="rect">
            <a:avLst/>
          </a:prstGeom>
          <a:noFill/>
          <a:ln>
            <a:noFill/>
          </a:ln>
        </p:spPr>
      </p:pic>
      <p:sp>
        <p:nvSpPr>
          <p:cNvPr id="304" name="Google Shape;304;p29"/>
          <p:cNvSpPr txBox="1"/>
          <p:nvPr/>
        </p:nvSpPr>
        <p:spPr>
          <a:xfrm>
            <a:off x="1468125" y="1406125"/>
            <a:ext cx="24069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$1.49 USD/unit ; unavailable </a:t>
            </a:r>
            <a:r>
              <a:rPr lang="en" sz="1200">
                <a:latin typeface="Open Sans"/>
                <a:ea typeface="Open Sans"/>
                <a:cs typeface="Open Sans"/>
                <a:sym typeface="Open Sans"/>
              </a:rPr>
              <a:t>in</a:t>
            </a:r>
            <a:r>
              <a:rPr lang="en" sz="1200">
                <a:latin typeface="Open Sans"/>
                <a:ea typeface="Open Sans"/>
                <a:cs typeface="Open Sans"/>
                <a:sym typeface="Open Sans"/>
              </a:rPr>
              <a:t> Canada, no pod</a:t>
            </a:r>
            <a:endParaRPr sz="1200">
              <a:latin typeface="Open Sans"/>
              <a:ea typeface="Open Sans"/>
              <a:cs typeface="Open Sans"/>
              <a:sym typeface="Open Sans"/>
            </a:endParaRPr>
          </a:p>
        </p:txBody>
      </p:sp>
      <p:sp>
        <p:nvSpPr>
          <p:cNvPr id="305" name="Google Shape;305;p29"/>
          <p:cNvSpPr txBox="1"/>
          <p:nvPr/>
        </p:nvSpPr>
        <p:spPr>
          <a:xfrm>
            <a:off x="1468125" y="3289000"/>
            <a:ext cx="24069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$3.99 CAD/unit ; requires the use of a $399.99 machine</a:t>
            </a:r>
            <a:endParaRPr sz="1200">
              <a:latin typeface="Open Sans"/>
              <a:ea typeface="Open Sans"/>
              <a:cs typeface="Open Sans"/>
              <a:sym typeface="Open Sans"/>
            </a:endParaRPr>
          </a:p>
        </p:txBody>
      </p:sp>
      <p:sp>
        <p:nvSpPr>
          <p:cNvPr id="306" name="Google Shape;306;p29"/>
          <p:cNvSpPr txBox="1"/>
          <p:nvPr/>
        </p:nvSpPr>
        <p:spPr>
          <a:xfrm>
            <a:off x="1468125" y="2022188"/>
            <a:ext cx="24069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$1.58 USD/unit ; unavailable in Canada, no pod</a:t>
            </a:r>
            <a:endParaRPr sz="1200">
              <a:latin typeface="Open Sans"/>
              <a:ea typeface="Open Sans"/>
              <a:cs typeface="Open Sans"/>
              <a:sym typeface="Open Sans"/>
            </a:endParaRPr>
          </a:p>
        </p:txBody>
      </p:sp>
      <p:pic>
        <p:nvPicPr>
          <p:cNvPr id="307" name="Google Shape;307;p29"/>
          <p:cNvPicPr preferRelativeResize="0"/>
          <p:nvPr/>
        </p:nvPicPr>
        <p:blipFill>
          <a:blip r:embed="rId6">
            <a:alphaModFix/>
          </a:blip>
          <a:stretch>
            <a:fillRect/>
          </a:stretch>
        </p:blipFill>
        <p:spPr>
          <a:xfrm>
            <a:off x="824910" y="2006597"/>
            <a:ext cx="465250" cy="465250"/>
          </a:xfrm>
          <a:prstGeom prst="rect">
            <a:avLst/>
          </a:prstGeom>
          <a:noFill/>
          <a:ln>
            <a:noFill/>
          </a:ln>
        </p:spPr>
      </p:pic>
      <p:sp>
        <p:nvSpPr>
          <p:cNvPr id="308" name="Google Shape;308;p29"/>
          <p:cNvSpPr txBox="1"/>
          <p:nvPr/>
        </p:nvSpPr>
        <p:spPr>
          <a:xfrm>
            <a:off x="1468125" y="2680938"/>
            <a:ext cx="24069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Price: $4.01/USD unit ; no pod</a:t>
            </a:r>
            <a:endParaRPr sz="1200">
              <a:latin typeface="Open Sans"/>
              <a:ea typeface="Open Sans"/>
              <a:cs typeface="Open Sans"/>
              <a:sym typeface="Open Sans"/>
            </a:endParaRPr>
          </a:p>
        </p:txBody>
      </p:sp>
      <p:sp>
        <p:nvSpPr>
          <p:cNvPr id="309" name="Google Shape;309;p29"/>
          <p:cNvSpPr/>
          <p:nvPr/>
        </p:nvSpPr>
        <p:spPr>
          <a:xfrm rot="5400000">
            <a:off x="3204288" y="2524400"/>
            <a:ext cx="2412300" cy="265500"/>
          </a:xfrm>
          <a:prstGeom prst="triangle">
            <a:avLst>
              <a:gd fmla="val 50000" name="adj"/>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29"/>
          <p:cNvPicPr preferRelativeResize="0"/>
          <p:nvPr/>
        </p:nvPicPr>
        <p:blipFill rotWithShape="1">
          <a:blip r:embed="rId7">
            <a:alphaModFix/>
          </a:blip>
          <a:srcRect b="0" l="7616" r="12797" t="4552"/>
          <a:stretch/>
        </p:blipFill>
        <p:spPr>
          <a:xfrm>
            <a:off x="4822025" y="896153"/>
            <a:ext cx="4041750" cy="3351184"/>
          </a:xfrm>
          <a:prstGeom prst="rect">
            <a:avLst/>
          </a:prstGeom>
          <a:noFill/>
          <a:ln>
            <a:noFill/>
          </a:ln>
        </p:spPr>
      </p:pic>
      <p:sp>
        <p:nvSpPr>
          <p:cNvPr id="311" name="Google Shape;311;p29"/>
          <p:cNvSpPr txBox="1"/>
          <p:nvPr/>
        </p:nvSpPr>
        <p:spPr>
          <a:xfrm>
            <a:off x="2613699" y="3096211"/>
            <a:ext cx="6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312" name="Google Shape;312;p29"/>
          <p:cNvSpPr txBox="1"/>
          <p:nvPr/>
        </p:nvSpPr>
        <p:spPr>
          <a:xfrm>
            <a:off x="7852275" y="1648400"/>
            <a:ext cx="6681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Bebas Neue"/>
                <a:ea typeface="Bebas Neue"/>
                <a:cs typeface="Bebas Neue"/>
                <a:sym typeface="Bebas Neue"/>
              </a:rPr>
              <a:t>SOUR</a:t>
            </a:r>
            <a:endParaRPr b="1" sz="2000">
              <a:latin typeface="Bebas Neue"/>
              <a:ea typeface="Bebas Neue"/>
              <a:cs typeface="Bebas Neue"/>
              <a:sym typeface="Bebas Neue"/>
            </a:endParaRPr>
          </a:p>
        </p:txBody>
      </p:sp>
      <p:sp>
        <p:nvSpPr>
          <p:cNvPr id="313" name="Google Shape;313;p29"/>
          <p:cNvSpPr/>
          <p:nvPr/>
        </p:nvSpPr>
        <p:spPr>
          <a:xfrm>
            <a:off x="0" y="0"/>
            <a:ext cx="9144000" cy="5143500"/>
          </a:xfrm>
          <a:prstGeom prst="rect">
            <a:avLst/>
          </a:prstGeom>
          <a:solidFill>
            <a:srgbClr val="FFFFFF">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9750" y="2110713"/>
            <a:ext cx="9163500" cy="8553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Through utilizing competition-based pricing, we can conclude that </a:t>
            </a:r>
            <a:r>
              <a:rPr b="1" lang="en">
                <a:solidFill>
                  <a:schemeClr val="dk1"/>
                </a:solidFill>
                <a:latin typeface="Open Sans"/>
                <a:ea typeface="Open Sans"/>
                <a:cs typeface="Open Sans"/>
                <a:sym typeface="Open Sans"/>
              </a:rPr>
              <a:t>$1.92  - $5.13 CAD</a:t>
            </a:r>
            <a:r>
              <a:rPr lang="en">
                <a:solidFill>
                  <a:schemeClr val="dk1"/>
                </a:solidFill>
                <a:latin typeface="Open Sans"/>
                <a:ea typeface="Open Sans"/>
                <a:cs typeface="Open Sans"/>
                <a:sym typeface="Open Sans"/>
              </a:rPr>
              <a:t> is an appropriate price range for a single SOUR pod, offering further discount for a bulk quantity.</a:t>
            </a:r>
            <a:endParaRPr>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p:nvPr/>
        </p:nvSpPr>
        <p:spPr>
          <a:xfrm>
            <a:off x="249050" y="1129600"/>
            <a:ext cx="3739500" cy="2193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a:t>
            </a:r>
            <a:endParaRPr/>
          </a:p>
        </p:txBody>
      </p:sp>
      <p:sp>
        <p:nvSpPr>
          <p:cNvPr id="321" name="Google Shape;321;p3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Pricing for SOUR’s consumers</a:t>
            </a:r>
            <a:endParaRPr/>
          </a:p>
        </p:txBody>
      </p:sp>
      <p:sp>
        <p:nvSpPr>
          <p:cNvPr id="322" name="Google Shape;322;p30"/>
          <p:cNvSpPr/>
          <p:nvPr/>
        </p:nvSpPr>
        <p:spPr>
          <a:xfrm>
            <a:off x="520438" y="1508575"/>
            <a:ext cx="1900800" cy="66000"/>
          </a:xfrm>
          <a:prstGeom prst="rect">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3" name="Google Shape;323;p30"/>
          <p:cNvSpPr txBox="1"/>
          <p:nvPr/>
        </p:nvSpPr>
        <p:spPr>
          <a:xfrm>
            <a:off x="236588" y="1236700"/>
            <a:ext cx="2413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Urban Millennial</a:t>
            </a:r>
            <a:endParaRPr b="1" sz="1700">
              <a:solidFill>
                <a:srgbClr val="424A4D"/>
              </a:solidFill>
              <a:latin typeface="Source Sans Pro"/>
              <a:ea typeface="Source Sans Pro"/>
              <a:cs typeface="Source Sans Pro"/>
              <a:sym typeface="Source Sans Pro"/>
            </a:endParaRPr>
          </a:p>
        </p:txBody>
      </p:sp>
      <p:sp>
        <p:nvSpPr>
          <p:cNvPr id="324" name="Google Shape;324;p30"/>
          <p:cNvSpPr txBox="1"/>
          <p:nvPr/>
        </p:nvSpPr>
        <p:spPr>
          <a:xfrm>
            <a:off x="485688" y="1622725"/>
            <a:ext cx="3414300" cy="18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Annual Income:</a:t>
            </a:r>
            <a:endParaRPr b="1" sz="12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Millennials in Canada have a median household income of $44,093 (Evans, 2019)</a:t>
            </a:r>
            <a:endParaRPr sz="12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Insights: </a:t>
            </a:r>
            <a:endParaRPr b="1" sz="12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The cost of living in BC is 3x greater than the average millennial can afford (Connelly, 2019)</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Consumers are less sensitive to price when the total cost is low compared to their total income</a:t>
            </a:r>
            <a:endParaRPr sz="1000">
              <a:latin typeface="Open Sans"/>
              <a:ea typeface="Open Sans"/>
              <a:cs typeface="Open Sans"/>
              <a:sym typeface="Open Sans"/>
            </a:endParaRPr>
          </a:p>
        </p:txBody>
      </p:sp>
      <p:pic>
        <p:nvPicPr>
          <p:cNvPr id="325" name="Google Shape;325;p30"/>
          <p:cNvPicPr preferRelativeResize="0"/>
          <p:nvPr/>
        </p:nvPicPr>
        <p:blipFill rotWithShape="1">
          <a:blip r:embed="rId3">
            <a:alphaModFix/>
          </a:blip>
          <a:srcRect b="17428" l="6101" r="8675" t="3206"/>
          <a:stretch/>
        </p:blipFill>
        <p:spPr>
          <a:xfrm>
            <a:off x="4172612" y="1129600"/>
            <a:ext cx="4734799" cy="2192850"/>
          </a:xfrm>
          <a:prstGeom prst="rect">
            <a:avLst/>
          </a:prstGeom>
          <a:noFill/>
          <a:ln>
            <a:noFill/>
          </a:ln>
        </p:spPr>
      </p:pic>
      <p:sp>
        <p:nvSpPr>
          <p:cNvPr id="326" name="Google Shape;326;p30"/>
          <p:cNvSpPr txBox="1"/>
          <p:nvPr/>
        </p:nvSpPr>
        <p:spPr>
          <a:xfrm>
            <a:off x="4627838" y="2258850"/>
            <a:ext cx="668100" cy="4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Bebas Neue"/>
                <a:ea typeface="Bebas Neue"/>
                <a:cs typeface="Bebas Neue"/>
                <a:sym typeface="Bebas Neue"/>
              </a:rPr>
              <a:t>SOUR</a:t>
            </a:r>
            <a:endParaRPr b="1" sz="2000">
              <a:latin typeface="Bebas Neue"/>
              <a:ea typeface="Bebas Neue"/>
              <a:cs typeface="Bebas Neue"/>
              <a:sym typeface="Bebas Neue"/>
            </a:endParaRPr>
          </a:p>
        </p:txBody>
      </p:sp>
      <p:sp>
        <p:nvSpPr>
          <p:cNvPr id="327" name="Google Shape;327;p30"/>
          <p:cNvSpPr/>
          <p:nvPr/>
        </p:nvSpPr>
        <p:spPr>
          <a:xfrm rot="-7665292">
            <a:off x="5043885" y="756761"/>
            <a:ext cx="489478" cy="2038981"/>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txBox="1"/>
          <p:nvPr/>
        </p:nvSpPr>
        <p:spPr>
          <a:xfrm rot="-622">
            <a:off x="4124880" y="1059058"/>
            <a:ext cx="16587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Open Sans"/>
                <a:ea typeface="Open Sans"/>
                <a:cs typeface="Open Sans"/>
                <a:sym typeface="Open Sans"/>
              </a:rPr>
              <a:t>Heightened consumer price sensitivity</a:t>
            </a:r>
            <a:endParaRPr i="1" sz="1200">
              <a:latin typeface="Open Sans"/>
              <a:ea typeface="Open Sans"/>
              <a:cs typeface="Open Sans"/>
              <a:sym typeface="Open Sans"/>
            </a:endParaRPr>
          </a:p>
        </p:txBody>
      </p:sp>
      <p:sp>
        <p:nvSpPr>
          <p:cNvPr id="329" name="Google Shape;329;p30"/>
          <p:cNvSpPr/>
          <p:nvPr/>
        </p:nvSpPr>
        <p:spPr>
          <a:xfrm rot="10798677">
            <a:off x="1063200" y="3473387"/>
            <a:ext cx="7017601" cy="246600"/>
          </a:xfrm>
          <a:prstGeom prst="triangle">
            <a:avLst>
              <a:gd fmla="val 50000" name="adj"/>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249050" y="3870750"/>
            <a:ext cx="8658300" cy="8553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Considering our current startup status, lack of market presence, and the price sensitivity of consumers, </a:t>
            </a:r>
            <a:r>
              <a:rPr b="1" lang="en">
                <a:solidFill>
                  <a:schemeClr val="dk1"/>
                </a:solidFill>
                <a:latin typeface="Open Sans"/>
                <a:ea typeface="Open Sans"/>
                <a:cs typeface="Open Sans"/>
                <a:sym typeface="Open Sans"/>
              </a:rPr>
              <a:t>SOUR must have a penetrative pricing model in order to succeed in the market.</a:t>
            </a:r>
            <a:endParaRPr b="1">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Price</a:t>
            </a:r>
            <a:endParaRPr/>
          </a:p>
        </p:txBody>
      </p:sp>
      <p:sp>
        <p:nvSpPr>
          <p:cNvPr id="336" name="Google Shape;336;p3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SOUR’s Pricing Strategy</a:t>
            </a:r>
            <a:endParaRPr/>
          </a:p>
        </p:txBody>
      </p:sp>
      <p:sp>
        <p:nvSpPr>
          <p:cNvPr id="337" name="Google Shape;337;p31"/>
          <p:cNvSpPr/>
          <p:nvPr/>
        </p:nvSpPr>
        <p:spPr>
          <a:xfrm>
            <a:off x="296500" y="1298838"/>
            <a:ext cx="2504100" cy="686100"/>
          </a:xfrm>
          <a:prstGeom prst="rect">
            <a:avLst/>
          </a:prstGeom>
          <a:solidFill>
            <a:schemeClr val="lt1"/>
          </a:solidFill>
          <a:ln cap="flat" cmpd="sng" w="9525">
            <a:solidFill>
              <a:srgbClr val="828A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Strategy</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000">
                <a:solidFill>
                  <a:schemeClr val="dk1"/>
                </a:solidFill>
                <a:latin typeface="Open Sans"/>
                <a:ea typeface="Open Sans"/>
                <a:cs typeface="Open Sans"/>
                <a:sym typeface="Open Sans"/>
              </a:rPr>
              <a:t>Competition-based pricing</a:t>
            </a:r>
            <a:endParaRPr sz="1000">
              <a:solidFill>
                <a:schemeClr val="dk1"/>
              </a:solidFill>
              <a:latin typeface="Open Sans"/>
              <a:ea typeface="Open Sans"/>
              <a:cs typeface="Open Sans"/>
              <a:sym typeface="Open Sans"/>
            </a:endParaRPr>
          </a:p>
        </p:txBody>
      </p:sp>
      <p:sp>
        <p:nvSpPr>
          <p:cNvPr id="338" name="Google Shape;338;p31"/>
          <p:cNvSpPr/>
          <p:nvPr/>
        </p:nvSpPr>
        <p:spPr>
          <a:xfrm>
            <a:off x="296500" y="2157313"/>
            <a:ext cx="2504100" cy="686100"/>
          </a:xfrm>
          <a:prstGeom prst="rect">
            <a:avLst/>
          </a:prstGeom>
          <a:noFill/>
          <a:ln cap="flat" cmpd="sng" w="9525">
            <a:solidFill>
              <a:srgbClr val="0439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Tactic</a:t>
            </a:r>
            <a:endParaRPr b="1" sz="1200">
              <a:solidFill>
                <a:srgbClr val="000000"/>
              </a:solidFill>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Price bundling- minimum 6 pack</a:t>
            </a:r>
            <a:endParaRPr sz="1000">
              <a:solidFill>
                <a:srgbClr val="000000"/>
              </a:solidFill>
              <a:latin typeface="Open Sans"/>
              <a:ea typeface="Open Sans"/>
              <a:cs typeface="Open Sans"/>
              <a:sym typeface="Open Sans"/>
            </a:endParaRPr>
          </a:p>
        </p:txBody>
      </p:sp>
      <p:sp>
        <p:nvSpPr>
          <p:cNvPr id="339" name="Google Shape;339;p31"/>
          <p:cNvSpPr/>
          <p:nvPr/>
        </p:nvSpPr>
        <p:spPr>
          <a:xfrm>
            <a:off x="296500" y="3015788"/>
            <a:ext cx="2504100" cy="686100"/>
          </a:xfrm>
          <a:prstGeom prst="rect">
            <a:avLst/>
          </a:prstGeom>
          <a:noFill/>
          <a:ln cap="flat" cmpd="sng" w="9525">
            <a:solidFill>
              <a:srgbClr val="0439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Price Reduction</a:t>
            </a:r>
            <a:endParaRPr b="1" sz="1200">
              <a:solidFill>
                <a:srgbClr val="000000"/>
              </a:solidFill>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Bulk quantity value pack discount</a:t>
            </a:r>
            <a:endParaRPr sz="1000">
              <a:solidFill>
                <a:srgbClr val="000000"/>
              </a:solidFill>
              <a:latin typeface="Open Sans"/>
              <a:ea typeface="Open Sans"/>
              <a:cs typeface="Open Sans"/>
              <a:sym typeface="Open Sans"/>
            </a:endParaRPr>
          </a:p>
        </p:txBody>
      </p:sp>
      <p:pic>
        <p:nvPicPr>
          <p:cNvPr id="340" name="Google Shape;340;p31"/>
          <p:cNvPicPr preferRelativeResize="0"/>
          <p:nvPr/>
        </p:nvPicPr>
        <p:blipFill>
          <a:blip r:embed="rId4">
            <a:alphaModFix/>
          </a:blip>
          <a:stretch>
            <a:fillRect/>
          </a:stretch>
        </p:blipFill>
        <p:spPr>
          <a:xfrm>
            <a:off x="2384325" y="2125198"/>
            <a:ext cx="722825" cy="722804"/>
          </a:xfrm>
          <a:prstGeom prst="rect">
            <a:avLst/>
          </a:prstGeom>
          <a:noFill/>
          <a:ln>
            <a:noFill/>
          </a:ln>
        </p:spPr>
      </p:pic>
      <p:pic>
        <p:nvPicPr>
          <p:cNvPr id="341" name="Google Shape;341;p31"/>
          <p:cNvPicPr preferRelativeResize="0"/>
          <p:nvPr/>
        </p:nvPicPr>
        <p:blipFill>
          <a:blip r:embed="rId5">
            <a:alphaModFix/>
          </a:blip>
          <a:stretch>
            <a:fillRect/>
          </a:stretch>
        </p:blipFill>
        <p:spPr>
          <a:xfrm>
            <a:off x="2384325" y="2988261"/>
            <a:ext cx="722825" cy="722804"/>
          </a:xfrm>
          <a:prstGeom prst="rect">
            <a:avLst/>
          </a:prstGeom>
          <a:noFill/>
          <a:ln>
            <a:noFill/>
          </a:ln>
        </p:spPr>
      </p:pic>
      <p:pic>
        <p:nvPicPr>
          <p:cNvPr id="342" name="Google Shape;342;p31"/>
          <p:cNvPicPr preferRelativeResize="0"/>
          <p:nvPr/>
        </p:nvPicPr>
        <p:blipFill>
          <a:blip r:embed="rId6">
            <a:alphaModFix/>
          </a:blip>
          <a:stretch>
            <a:fillRect/>
          </a:stretch>
        </p:blipFill>
        <p:spPr>
          <a:xfrm>
            <a:off x="2384327" y="1262114"/>
            <a:ext cx="722825" cy="722825"/>
          </a:xfrm>
          <a:prstGeom prst="rect">
            <a:avLst/>
          </a:prstGeom>
          <a:noFill/>
          <a:ln>
            <a:noFill/>
          </a:ln>
        </p:spPr>
      </p:pic>
      <p:sp>
        <p:nvSpPr>
          <p:cNvPr id="343" name="Google Shape;343;p31"/>
          <p:cNvSpPr/>
          <p:nvPr/>
        </p:nvSpPr>
        <p:spPr>
          <a:xfrm>
            <a:off x="4048400" y="1040500"/>
            <a:ext cx="4799100" cy="393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Product Pricing</a:t>
            </a:r>
            <a:endParaRPr b="1">
              <a:solidFill>
                <a:schemeClr val="lt1"/>
              </a:solidFill>
              <a:latin typeface="Open Sans"/>
              <a:ea typeface="Open Sans"/>
              <a:cs typeface="Open Sans"/>
              <a:sym typeface="Open Sans"/>
            </a:endParaRPr>
          </a:p>
        </p:txBody>
      </p:sp>
      <p:sp>
        <p:nvSpPr>
          <p:cNvPr id="344" name="Google Shape;344;p31"/>
          <p:cNvSpPr txBox="1"/>
          <p:nvPr/>
        </p:nvSpPr>
        <p:spPr>
          <a:xfrm>
            <a:off x="4048400" y="1646325"/>
            <a:ext cx="4799100" cy="23139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Total cost / unit ~ $0.88</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Cost of a pack of 6 = $5.28</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Cost of a pack of 18 = $15.84</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200">
                <a:latin typeface="Open Sans"/>
                <a:ea typeface="Open Sans"/>
                <a:cs typeface="Open Sans"/>
                <a:sym typeface="Open Sans"/>
              </a:rPr>
              <a:t>6-pack vs. 18-pack (respectively)</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Wholesaler: $8.80 &amp; $19.59</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Retailer: $9.49 &amp; $</a:t>
            </a:r>
            <a:r>
              <a:rPr b="1" lang="en" sz="1200">
                <a:latin typeface="Open Sans"/>
                <a:ea typeface="Open Sans"/>
                <a:cs typeface="Open Sans"/>
                <a:sym typeface="Open Sans"/>
              </a:rPr>
              <a:t>20.29</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D2C: $10.99 &amp; $21.99</a:t>
            </a:r>
            <a:endParaRPr b="1" sz="1200">
              <a:latin typeface="Open Sans"/>
              <a:ea typeface="Open Sans"/>
              <a:cs typeface="Open Sans"/>
              <a:sym typeface="Open Sans"/>
            </a:endParaRPr>
          </a:p>
        </p:txBody>
      </p:sp>
      <p:sp>
        <p:nvSpPr>
          <p:cNvPr id="345" name="Google Shape;345;p31"/>
          <p:cNvSpPr/>
          <p:nvPr/>
        </p:nvSpPr>
        <p:spPr>
          <a:xfrm rot="10800000">
            <a:off x="5241800" y="2621800"/>
            <a:ext cx="2412300" cy="265500"/>
          </a:xfrm>
          <a:prstGeom prst="triangle">
            <a:avLst>
              <a:gd fmla="val 50000" name="adj"/>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31"/>
          <p:cNvCxnSpPr/>
          <p:nvPr/>
        </p:nvCxnSpPr>
        <p:spPr>
          <a:xfrm>
            <a:off x="3587075" y="978038"/>
            <a:ext cx="0" cy="299010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31"/>
          <p:cNvSpPr/>
          <p:nvPr/>
        </p:nvSpPr>
        <p:spPr>
          <a:xfrm>
            <a:off x="3462413" y="2311538"/>
            <a:ext cx="230700" cy="474000"/>
          </a:xfrm>
          <a:prstGeom prst="chevron">
            <a:avLst>
              <a:gd fmla="val 50000" name="adj"/>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49050" y="4139975"/>
            <a:ext cx="8658300" cy="5862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Through pricing SOUR below competitors, </a:t>
            </a:r>
            <a:r>
              <a:rPr b="1" lang="en" sz="1200">
                <a:solidFill>
                  <a:schemeClr val="dk1"/>
                </a:solidFill>
                <a:latin typeface="Open Sans"/>
                <a:ea typeface="Open Sans"/>
                <a:cs typeface="Open Sans"/>
                <a:sym typeface="Open Sans"/>
              </a:rPr>
              <a:t>we can establish a strong foothold in the market, align with target consumers, and reap sustainable profits</a:t>
            </a:r>
            <a:endParaRPr b="1" sz="12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Pricing</a:t>
            </a:r>
            <a:endParaRPr/>
          </a:p>
        </p:txBody>
      </p:sp>
      <p:sp>
        <p:nvSpPr>
          <p:cNvPr id="354" name="Google Shape;354;p32"/>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Break-even Analysis</a:t>
            </a:r>
            <a:endParaRPr/>
          </a:p>
        </p:txBody>
      </p:sp>
      <p:sp>
        <p:nvSpPr>
          <p:cNvPr id="355" name="Google Shape;355;p32"/>
          <p:cNvSpPr txBox="1"/>
          <p:nvPr/>
        </p:nvSpPr>
        <p:spPr>
          <a:xfrm>
            <a:off x="513150" y="1035675"/>
            <a:ext cx="47379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Strategic Plan for Production</a:t>
            </a:r>
            <a:endParaRPr>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Number of units: 18,000 pods ~ 3,000 6-packs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Total cost: 18,000*0.88 = $15,840</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$0.88 per unit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Total profit: 18,000*3.5 = $65,000</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$3.50 per unit</a:t>
            </a:r>
            <a:endParaRPr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356" name="Google Shape;356;p32"/>
          <p:cNvSpPr txBox="1"/>
          <p:nvPr/>
        </p:nvSpPr>
        <p:spPr>
          <a:xfrm>
            <a:off x="513150" y="2804450"/>
            <a:ext cx="4678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Initial</a:t>
            </a:r>
            <a:r>
              <a:rPr lang="en">
                <a:latin typeface="Open Sans"/>
                <a:ea typeface="Open Sans"/>
                <a:cs typeface="Open Sans"/>
                <a:sym typeface="Open Sans"/>
              </a:rPr>
              <a:t> Cost: $20,000</a:t>
            </a:r>
            <a:endParaRPr>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solidFill>
                  <a:schemeClr val="dk1"/>
                </a:solidFill>
                <a:latin typeface="Open Sans"/>
                <a:ea typeface="Open Sans"/>
                <a:cs typeface="Open Sans"/>
                <a:sym typeface="Open Sans"/>
              </a:rPr>
              <a:t>As ooho will be responsible for production of Sours, we do not have a definite fixed cost but we expect to invest $20,000 to initiate the business connections, production and distribution channels, and finally to position the product in the market</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Initial (Fixed cost) = $15,840 (production costs) + $4,160 (Misc. costs)</a:t>
            </a:r>
            <a:endParaRPr sz="1200">
              <a:solidFill>
                <a:schemeClr val="dk1"/>
              </a:solidFill>
              <a:latin typeface="Open Sans"/>
              <a:ea typeface="Open Sans"/>
              <a:cs typeface="Open Sans"/>
              <a:sym typeface="Open Sans"/>
            </a:endParaRPr>
          </a:p>
        </p:txBody>
      </p:sp>
      <p:sp>
        <p:nvSpPr>
          <p:cNvPr id="357" name="Google Shape;357;p32"/>
          <p:cNvSpPr txBox="1"/>
          <p:nvPr/>
        </p:nvSpPr>
        <p:spPr>
          <a:xfrm>
            <a:off x="5740250" y="1035675"/>
            <a:ext cx="3030600" cy="34620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Break-even Units:</a:t>
            </a:r>
            <a:endParaRPr>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Initial cost / Gross per unit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 20,000 / 3.5 </a:t>
            </a:r>
            <a:endParaRPr sz="1200">
              <a:solidFill>
                <a:schemeClr val="dk1"/>
              </a:solidFill>
              <a:latin typeface="Open Sans"/>
              <a:ea typeface="Open Sans"/>
              <a:cs typeface="Open Sans"/>
              <a:sym typeface="Open Sans"/>
            </a:endParaRPr>
          </a:p>
          <a:p>
            <a:pPr indent="0" lvl="0" marL="0" rtl="0" algn="ctr">
              <a:spcBef>
                <a:spcPts val="0"/>
              </a:spcBef>
              <a:spcAft>
                <a:spcPts val="0"/>
              </a:spcAft>
              <a:buNone/>
            </a:pPr>
            <a:r>
              <a:rPr lang="en" sz="1200">
                <a:solidFill>
                  <a:schemeClr val="dk1"/>
                </a:solidFill>
                <a:latin typeface="Open Sans"/>
                <a:ea typeface="Open Sans"/>
                <a:cs typeface="Open Sans"/>
                <a:sym typeface="Open Sans"/>
              </a:rPr>
              <a:t>= </a:t>
            </a:r>
            <a:r>
              <a:rPr b="1" lang="en" sz="1200">
                <a:solidFill>
                  <a:schemeClr val="dk1"/>
                </a:solidFill>
                <a:latin typeface="Open Sans"/>
                <a:ea typeface="Open Sans"/>
                <a:cs typeface="Open Sans"/>
                <a:sym typeface="Open Sans"/>
              </a:rPr>
              <a:t>5,715 units</a:t>
            </a:r>
            <a:endParaRPr b="1" sz="12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200">
              <a:solidFill>
                <a:schemeClr val="dk1"/>
              </a:solidFill>
              <a:latin typeface="Open Sans"/>
              <a:ea typeface="Open Sans"/>
              <a:cs typeface="Open Sans"/>
              <a:sym typeface="Open Sans"/>
            </a:endParaRPr>
          </a:p>
          <a:p>
            <a:pPr indent="-298450" lvl="0" marL="457200" rtl="0" algn="l">
              <a:spcBef>
                <a:spcPts val="0"/>
              </a:spcBef>
              <a:spcAft>
                <a:spcPts val="0"/>
              </a:spcAft>
              <a:buClr>
                <a:schemeClr val="dk1"/>
              </a:buClr>
              <a:buSzPts val="1100"/>
              <a:buChar char="●"/>
            </a:pPr>
            <a:r>
              <a:rPr lang="en" sz="1200">
                <a:solidFill>
                  <a:schemeClr val="dk1"/>
                </a:solidFill>
                <a:latin typeface="Open Sans"/>
                <a:ea typeface="Open Sans"/>
                <a:cs typeface="Open Sans"/>
                <a:sym typeface="Open Sans"/>
              </a:rPr>
              <a:t>Therefore, we will have</a:t>
            </a:r>
            <a:r>
              <a:rPr lang="en" sz="1100">
                <a:solidFill>
                  <a:schemeClr val="dk1"/>
                </a:solidFill>
                <a:latin typeface="Open Sans"/>
                <a:ea typeface="Open Sans"/>
                <a:cs typeface="Open Sans"/>
                <a:sym typeface="Open Sans"/>
              </a:rPr>
              <a:t> </a:t>
            </a:r>
            <a:r>
              <a:rPr b="1" lang="en" sz="1200">
                <a:solidFill>
                  <a:schemeClr val="dk1"/>
                </a:solidFill>
                <a:latin typeface="Open Sans"/>
                <a:ea typeface="Open Sans"/>
                <a:cs typeface="Open Sans"/>
                <a:sym typeface="Open Sans"/>
              </a:rPr>
              <a:t>12,285 units over the break-even units</a:t>
            </a:r>
            <a:endParaRPr b="1"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Ensures business </a:t>
            </a:r>
            <a:r>
              <a:rPr b="1" lang="en" sz="1200">
                <a:solidFill>
                  <a:schemeClr val="dk1"/>
                </a:solidFill>
                <a:latin typeface="Open Sans"/>
                <a:ea typeface="Open Sans"/>
                <a:cs typeface="Open Sans"/>
                <a:sym typeface="Open Sans"/>
              </a:rPr>
              <a:t>profitability</a:t>
            </a:r>
            <a:r>
              <a:rPr lang="en" sz="1200">
                <a:solidFill>
                  <a:schemeClr val="dk1"/>
                </a:solidFill>
                <a:latin typeface="Open Sans"/>
                <a:ea typeface="Open Sans"/>
                <a:cs typeface="Open Sans"/>
                <a:sym typeface="Open Sans"/>
              </a:rPr>
              <a:t> and </a:t>
            </a:r>
            <a:r>
              <a:rPr b="1" lang="en" sz="1200">
                <a:solidFill>
                  <a:schemeClr val="dk1"/>
                </a:solidFill>
                <a:latin typeface="Open Sans"/>
                <a:ea typeface="Open Sans"/>
                <a:cs typeface="Open Sans"/>
                <a:sym typeface="Open Sans"/>
              </a:rPr>
              <a:t>sustainability</a:t>
            </a:r>
            <a:endParaRPr b="1" sz="1200">
              <a:solidFill>
                <a:schemeClr val="dk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361" name="Shape 361"/>
        <p:cNvGrpSpPr/>
        <p:nvPr/>
      </p:nvGrpSpPr>
      <p:grpSpPr>
        <a:xfrm>
          <a:off x="0" y="0"/>
          <a:ext cx="0" cy="0"/>
          <a:chOff x="0" y="0"/>
          <a:chExt cx="0" cy="0"/>
        </a:xfrm>
      </p:grpSpPr>
      <p:sp>
        <p:nvSpPr>
          <p:cNvPr id="362" name="Google Shape;362;p33"/>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Place</a:t>
            </a:r>
            <a:endParaRPr b="1" sz="6000">
              <a:solidFill>
                <a:schemeClr val="lt1"/>
              </a:solidFill>
              <a:latin typeface="Bebas Neue"/>
              <a:ea typeface="Bebas Neue"/>
              <a:cs typeface="Bebas Neue"/>
              <a:sym typeface="Bebas Neue"/>
            </a:endParaRPr>
          </a:p>
        </p:txBody>
      </p:sp>
      <p:pic>
        <p:nvPicPr>
          <p:cNvPr id="363" name="Google Shape;363;p33"/>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a:t>
            </a:r>
            <a:endParaRPr/>
          </a:p>
        </p:txBody>
      </p:sp>
      <p:sp>
        <p:nvSpPr>
          <p:cNvPr id="369" name="Google Shape;369;p34"/>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Partnerships for success</a:t>
            </a:r>
            <a:endParaRPr/>
          </a:p>
        </p:txBody>
      </p:sp>
      <p:sp>
        <p:nvSpPr>
          <p:cNvPr id="370" name="Google Shape;370;p34"/>
          <p:cNvSpPr/>
          <p:nvPr/>
        </p:nvSpPr>
        <p:spPr>
          <a:xfrm>
            <a:off x="178554" y="950225"/>
            <a:ext cx="2787000" cy="493200"/>
          </a:xfrm>
          <a:prstGeom prst="rect">
            <a:avLst/>
          </a:prstGeom>
          <a:solidFill>
            <a:srgbClr val="78909C"/>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latin typeface="Helvetica Neue"/>
              <a:ea typeface="Helvetica Neue"/>
              <a:cs typeface="Helvetica Neue"/>
              <a:sym typeface="Helvetica Neue"/>
            </a:endParaRPr>
          </a:p>
        </p:txBody>
      </p:sp>
      <p:grpSp>
        <p:nvGrpSpPr>
          <p:cNvPr id="371" name="Google Shape;371;p34"/>
          <p:cNvGrpSpPr/>
          <p:nvPr/>
        </p:nvGrpSpPr>
        <p:grpSpPr>
          <a:xfrm>
            <a:off x="6178500" y="950225"/>
            <a:ext cx="2787000" cy="493200"/>
            <a:chOff x="3379550" y="1594925"/>
            <a:chExt cx="2787000" cy="493200"/>
          </a:xfrm>
        </p:grpSpPr>
        <p:sp>
          <p:nvSpPr>
            <p:cNvPr id="372" name="Google Shape;372;p34"/>
            <p:cNvSpPr/>
            <p:nvPr/>
          </p:nvSpPr>
          <p:spPr>
            <a:xfrm>
              <a:off x="3379550" y="1594925"/>
              <a:ext cx="27870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4"/>
            <p:cNvPicPr preferRelativeResize="0"/>
            <p:nvPr/>
          </p:nvPicPr>
          <p:blipFill>
            <a:blip r:embed="rId3">
              <a:alphaModFix/>
            </a:blip>
            <a:stretch>
              <a:fillRect/>
            </a:stretch>
          </p:blipFill>
          <p:spPr>
            <a:xfrm>
              <a:off x="3568300" y="1652975"/>
              <a:ext cx="357738" cy="357738"/>
            </a:xfrm>
            <a:prstGeom prst="rect">
              <a:avLst/>
            </a:prstGeom>
            <a:noFill/>
            <a:ln>
              <a:noFill/>
            </a:ln>
          </p:spPr>
        </p:pic>
      </p:grpSp>
      <p:grpSp>
        <p:nvGrpSpPr>
          <p:cNvPr id="374" name="Google Shape;374;p34"/>
          <p:cNvGrpSpPr/>
          <p:nvPr/>
        </p:nvGrpSpPr>
        <p:grpSpPr>
          <a:xfrm>
            <a:off x="3178525" y="950225"/>
            <a:ext cx="2786942" cy="493200"/>
            <a:chOff x="3527275" y="1989513"/>
            <a:chExt cx="2639400" cy="493200"/>
          </a:xfrm>
        </p:grpSpPr>
        <p:sp>
          <p:nvSpPr>
            <p:cNvPr id="375" name="Google Shape;375;p34"/>
            <p:cNvSpPr/>
            <p:nvPr/>
          </p:nvSpPr>
          <p:spPr>
            <a:xfrm>
              <a:off x="3527275" y="1989513"/>
              <a:ext cx="26394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34"/>
            <p:cNvPicPr preferRelativeResize="0"/>
            <p:nvPr/>
          </p:nvPicPr>
          <p:blipFill>
            <a:blip r:embed="rId4">
              <a:alphaModFix/>
            </a:blip>
            <a:stretch>
              <a:fillRect/>
            </a:stretch>
          </p:blipFill>
          <p:spPr>
            <a:xfrm>
              <a:off x="3652973" y="2056287"/>
              <a:ext cx="359656" cy="359651"/>
            </a:xfrm>
            <a:prstGeom prst="rect">
              <a:avLst/>
            </a:prstGeom>
            <a:noFill/>
            <a:ln>
              <a:noFill/>
            </a:ln>
          </p:spPr>
        </p:pic>
      </p:grpSp>
      <p:sp>
        <p:nvSpPr>
          <p:cNvPr id="377" name="Google Shape;377;p34"/>
          <p:cNvSpPr/>
          <p:nvPr/>
        </p:nvSpPr>
        <p:spPr>
          <a:xfrm>
            <a:off x="178550" y="1750775"/>
            <a:ext cx="8787000" cy="29268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txBox="1"/>
          <p:nvPr/>
        </p:nvSpPr>
        <p:spPr>
          <a:xfrm>
            <a:off x="63362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Suppliers</a:t>
            </a:r>
            <a:endParaRPr b="1">
              <a:solidFill>
                <a:srgbClr val="FFFFFF"/>
              </a:solidFill>
              <a:latin typeface="Open Sans"/>
              <a:ea typeface="Open Sans"/>
              <a:cs typeface="Open Sans"/>
              <a:sym typeface="Open Sans"/>
            </a:endParaRPr>
          </a:p>
        </p:txBody>
      </p:sp>
      <p:sp>
        <p:nvSpPr>
          <p:cNvPr id="379" name="Google Shape;379;p34"/>
          <p:cNvSpPr txBox="1"/>
          <p:nvPr/>
        </p:nvSpPr>
        <p:spPr>
          <a:xfrm>
            <a:off x="3715600"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Retail Partners</a:t>
            </a:r>
            <a:endParaRPr>
              <a:latin typeface="Open Sans"/>
              <a:ea typeface="Open Sans"/>
              <a:cs typeface="Open Sans"/>
              <a:sym typeface="Open Sans"/>
            </a:endParaRPr>
          </a:p>
        </p:txBody>
      </p:sp>
      <p:sp>
        <p:nvSpPr>
          <p:cNvPr id="380" name="Google Shape;380;p34"/>
          <p:cNvSpPr txBox="1"/>
          <p:nvPr/>
        </p:nvSpPr>
        <p:spPr>
          <a:xfrm>
            <a:off x="679757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D2C</a:t>
            </a:r>
            <a:endParaRPr>
              <a:latin typeface="Open Sans"/>
              <a:ea typeface="Open Sans"/>
              <a:cs typeface="Open Sans"/>
              <a:sym typeface="Open Sans"/>
            </a:endParaRPr>
          </a:p>
        </p:txBody>
      </p:sp>
      <p:pic>
        <p:nvPicPr>
          <p:cNvPr id="381" name="Google Shape;381;p34"/>
          <p:cNvPicPr preferRelativeResize="0"/>
          <p:nvPr/>
        </p:nvPicPr>
        <p:blipFill>
          <a:blip r:embed="rId5">
            <a:alphaModFix/>
          </a:blip>
          <a:stretch>
            <a:fillRect/>
          </a:stretch>
        </p:blipFill>
        <p:spPr>
          <a:xfrm>
            <a:off x="273775" y="996725"/>
            <a:ext cx="400200" cy="400200"/>
          </a:xfrm>
          <a:prstGeom prst="rect">
            <a:avLst/>
          </a:prstGeom>
          <a:noFill/>
          <a:ln>
            <a:noFill/>
          </a:ln>
        </p:spPr>
      </p:pic>
      <p:sp>
        <p:nvSpPr>
          <p:cNvPr id="382" name="Google Shape;382;p34"/>
          <p:cNvSpPr/>
          <p:nvPr/>
        </p:nvSpPr>
        <p:spPr>
          <a:xfrm>
            <a:off x="859225" y="1561775"/>
            <a:ext cx="1746900" cy="189000"/>
          </a:xfrm>
          <a:prstGeom prst="triangle">
            <a:avLst>
              <a:gd fmla="val 50000" name="adj"/>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4"/>
          <p:cNvSpPr/>
          <p:nvPr/>
        </p:nvSpPr>
        <p:spPr>
          <a:xfrm>
            <a:off x="326638" y="2211263"/>
            <a:ext cx="2365200" cy="5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4"/>
          <p:cNvSpPr txBox="1"/>
          <p:nvPr/>
        </p:nvSpPr>
        <p:spPr>
          <a:xfrm>
            <a:off x="192801" y="1931700"/>
            <a:ext cx="26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Establishing Relationships</a:t>
            </a:r>
            <a:endParaRPr b="1">
              <a:solidFill>
                <a:schemeClr val="dk1"/>
              </a:solidFill>
              <a:latin typeface="Open Sans"/>
              <a:ea typeface="Open Sans"/>
              <a:cs typeface="Open Sans"/>
              <a:sym typeface="Open Sans"/>
            </a:endParaRPr>
          </a:p>
        </p:txBody>
      </p:sp>
      <p:sp>
        <p:nvSpPr>
          <p:cNvPr id="385" name="Google Shape;385;p34"/>
          <p:cNvSpPr txBox="1"/>
          <p:nvPr/>
        </p:nvSpPr>
        <p:spPr>
          <a:xfrm>
            <a:off x="313238" y="2344888"/>
            <a:ext cx="236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Open Sans"/>
                <a:ea typeface="Open Sans"/>
                <a:cs typeface="Open Sans"/>
                <a:sym typeface="Open Sans"/>
              </a:rPr>
              <a:t>Partners m</a:t>
            </a:r>
            <a:r>
              <a:rPr i="1" lang="en" sz="1000">
                <a:latin typeface="Open Sans"/>
                <a:ea typeface="Open Sans"/>
                <a:cs typeface="Open Sans"/>
                <a:sym typeface="Open Sans"/>
              </a:rPr>
              <a:t>ust satisfy both criteria</a:t>
            </a:r>
            <a:endParaRPr i="1" sz="1000">
              <a:latin typeface="Open Sans"/>
              <a:ea typeface="Open Sans"/>
              <a:cs typeface="Open Sans"/>
              <a:sym typeface="Open Sans"/>
            </a:endParaRPr>
          </a:p>
        </p:txBody>
      </p:sp>
      <p:pic>
        <p:nvPicPr>
          <p:cNvPr id="386" name="Google Shape;386;p34"/>
          <p:cNvPicPr preferRelativeResize="0"/>
          <p:nvPr/>
        </p:nvPicPr>
        <p:blipFill>
          <a:blip r:embed="rId6">
            <a:alphaModFix/>
          </a:blip>
          <a:stretch>
            <a:fillRect/>
          </a:stretch>
        </p:blipFill>
        <p:spPr>
          <a:xfrm>
            <a:off x="541838" y="2849488"/>
            <a:ext cx="493200" cy="493200"/>
          </a:xfrm>
          <a:prstGeom prst="rect">
            <a:avLst/>
          </a:prstGeom>
          <a:noFill/>
          <a:ln>
            <a:noFill/>
          </a:ln>
        </p:spPr>
      </p:pic>
      <p:sp>
        <p:nvSpPr>
          <p:cNvPr id="387" name="Google Shape;387;p34"/>
          <p:cNvSpPr txBox="1"/>
          <p:nvPr/>
        </p:nvSpPr>
        <p:spPr>
          <a:xfrm>
            <a:off x="1168563" y="2799638"/>
            <a:ext cx="106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909C"/>
                </a:solidFill>
                <a:latin typeface="Open Sans"/>
                <a:ea typeface="Open Sans"/>
                <a:cs typeface="Open Sans"/>
                <a:sym typeface="Open Sans"/>
              </a:rPr>
              <a:t>Value</a:t>
            </a:r>
            <a:endParaRPr b="1" sz="1300">
              <a:solidFill>
                <a:srgbClr val="78909C"/>
              </a:solidFill>
              <a:latin typeface="Open Sans"/>
              <a:ea typeface="Open Sans"/>
              <a:cs typeface="Open Sans"/>
              <a:sym typeface="Open Sans"/>
            </a:endParaRPr>
          </a:p>
          <a:p>
            <a:pPr indent="0" lvl="0" marL="0" rtl="0" algn="l">
              <a:spcBef>
                <a:spcPts val="0"/>
              </a:spcBef>
              <a:spcAft>
                <a:spcPts val="0"/>
              </a:spcAft>
              <a:buNone/>
            </a:pPr>
            <a:r>
              <a:rPr b="1" lang="en" sz="1300">
                <a:solidFill>
                  <a:srgbClr val="78909C"/>
                </a:solidFill>
                <a:latin typeface="Open Sans"/>
                <a:ea typeface="Open Sans"/>
                <a:cs typeface="Open Sans"/>
                <a:sym typeface="Open Sans"/>
              </a:rPr>
              <a:t>alignment</a:t>
            </a:r>
            <a:endParaRPr b="1" sz="1300">
              <a:solidFill>
                <a:srgbClr val="78909C"/>
              </a:solidFill>
              <a:latin typeface="Open Sans"/>
              <a:ea typeface="Open Sans"/>
              <a:cs typeface="Open Sans"/>
              <a:sym typeface="Open Sans"/>
            </a:endParaRPr>
          </a:p>
        </p:txBody>
      </p:sp>
      <p:sp>
        <p:nvSpPr>
          <p:cNvPr id="388" name="Google Shape;388;p34"/>
          <p:cNvSpPr txBox="1"/>
          <p:nvPr/>
        </p:nvSpPr>
        <p:spPr>
          <a:xfrm>
            <a:off x="1168563" y="3581088"/>
            <a:ext cx="1067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78909C"/>
                </a:solidFill>
                <a:latin typeface="Open Sans"/>
                <a:ea typeface="Open Sans"/>
                <a:cs typeface="Open Sans"/>
                <a:sym typeface="Open Sans"/>
              </a:rPr>
              <a:t>Cost Efficiency</a:t>
            </a:r>
            <a:endParaRPr b="1" sz="1300">
              <a:solidFill>
                <a:srgbClr val="78909C"/>
              </a:solidFill>
              <a:latin typeface="Open Sans"/>
              <a:ea typeface="Open Sans"/>
              <a:cs typeface="Open Sans"/>
              <a:sym typeface="Open Sans"/>
            </a:endParaRPr>
          </a:p>
        </p:txBody>
      </p:sp>
      <p:cxnSp>
        <p:nvCxnSpPr>
          <p:cNvPr id="389" name="Google Shape;389;p34"/>
          <p:cNvCxnSpPr/>
          <p:nvPr/>
        </p:nvCxnSpPr>
        <p:spPr>
          <a:xfrm>
            <a:off x="2840425" y="2380463"/>
            <a:ext cx="0" cy="2116200"/>
          </a:xfrm>
          <a:prstGeom prst="straightConnector1">
            <a:avLst/>
          </a:prstGeom>
          <a:noFill/>
          <a:ln cap="flat" cmpd="sng" w="19050">
            <a:solidFill>
              <a:srgbClr val="A5A5A5"/>
            </a:solidFill>
            <a:prstDash val="solid"/>
            <a:miter lim="800000"/>
            <a:headEnd len="sm" w="sm" type="none"/>
            <a:tailEnd len="sm" w="sm" type="none"/>
          </a:ln>
        </p:spPr>
      </p:cxnSp>
      <p:grpSp>
        <p:nvGrpSpPr>
          <p:cNvPr id="390" name="Google Shape;390;p34"/>
          <p:cNvGrpSpPr/>
          <p:nvPr/>
        </p:nvGrpSpPr>
        <p:grpSpPr>
          <a:xfrm>
            <a:off x="2691779" y="3269212"/>
            <a:ext cx="297295" cy="338709"/>
            <a:chOff x="4112675" y="2415575"/>
            <a:chExt cx="367985" cy="465900"/>
          </a:xfrm>
        </p:grpSpPr>
        <p:sp>
          <p:nvSpPr>
            <p:cNvPr id="391" name="Google Shape;391;p34"/>
            <p:cNvSpPr/>
            <p:nvPr/>
          </p:nvSpPr>
          <p:spPr>
            <a:xfrm>
              <a:off x="4112675" y="2415575"/>
              <a:ext cx="236100" cy="465900"/>
            </a:xfrm>
            <a:prstGeom prst="chevron">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Source Sans Pro"/>
                <a:ea typeface="Source Sans Pro"/>
                <a:cs typeface="Source Sans Pro"/>
                <a:sym typeface="Source Sans Pro"/>
              </a:endParaRPr>
            </a:p>
          </p:txBody>
        </p:sp>
        <p:sp>
          <p:nvSpPr>
            <p:cNvPr id="392" name="Google Shape;392;p34"/>
            <p:cNvSpPr/>
            <p:nvPr/>
          </p:nvSpPr>
          <p:spPr>
            <a:xfrm>
              <a:off x="4244560" y="2415575"/>
              <a:ext cx="236100" cy="465900"/>
            </a:xfrm>
            <a:prstGeom prst="chevron">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Source Sans Pro"/>
                <a:ea typeface="Source Sans Pro"/>
                <a:cs typeface="Source Sans Pro"/>
                <a:sym typeface="Source Sans Pro"/>
              </a:endParaRPr>
            </a:p>
          </p:txBody>
        </p:sp>
      </p:grpSp>
      <p:sp>
        <p:nvSpPr>
          <p:cNvPr id="393" name="Google Shape;393;p34"/>
          <p:cNvSpPr/>
          <p:nvPr/>
        </p:nvSpPr>
        <p:spPr>
          <a:xfrm>
            <a:off x="6214850" y="1818461"/>
            <a:ext cx="2346000" cy="6267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Local Farms</a:t>
            </a:r>
            <a:endParaRPr sz="1100">
              <a:solidFill>
                <a:srgbClr val="FFFFFF"/>
              </a:solidFill>
              <a:latin typeface="Open Sans"/>
              <a:ea typeface="Open Sans"/>
              <a:cs typeface="Open Sans"/>
              <a:sym typeface="Open Sans"/>
            </a:endParaRPr>
          </a:p>
        </p:txBody>
      </p:sp>
      <p:sp>
        <p:nvSpPr>
          <p:cNvPr id="394" name="Google Shape;394;p34"/>
          <p:cNvSpPr/>
          <p:nvPr/>
        </p:nvSpPr>
        <p:spPr>
          <a:xfrm>
            <a:off x="6224309" y="2577663"/>
            <a:ext cx="2346000" cy="1906800"/>
          </a:xfrm>
          <a:prstGeom prst="rect">
            <a:avLst/>
          </a:prstGeom>
          <a:noFill/>
          <a:ln cap="flat" cmpd="sng" w="9525">
            <a:solidFill>
              <a:srgbClr val="5D507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 Sour pods support local businesses by sourcing ingredients from local farmers</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 Allows for more control over lead times and reduces supply chain risk</a:t>
            </a:r>
            <a:endParaRPr sz="1300">
              <a:solidFill>
                <a:schemeClr val="dk2"/>
              </a:solidFill>
              <a:latin typeface="Open Sans"/>
              <a:ea typeface="Open Sans"/>
              <a:cs typeface="Open Sans"/>
              <a:sym typeface="Open Sans"/>
            </a:endParaRPr>
          </a:p>
        </p:txBody>
      </p:sp>
      <p:cxnSp>
        <p:nvCxnSpPr>
          <p:cNvPr id="395" name="Google Shape;395;p34"/>
          <p:cNvCxnSpPr/>
          <p:nvPr/>
        </p:nvCxnSpPr>
        <p:spPr>
          <a:xfrm>
            <a:off x="5798525" y="2380463"/>
            <a:ext cx="0" cy="2116200"/>
          </a:xfrm>
          <a:prstGeom prst="straightConnector1">
            <a:avLst/>
          </a:prstGeom>
          <a:noFill/>
          <a:ln cap="flat" cmpd="sng" w="19050">
            <a:solidFill>
              <a:srgbClr val="A5A5A5"/>
            </a:solidFill>
            <a:prstDash val="solid"/>
            <a:miter lim="800000"/>
            <a:headEnd len="sm" w="sm" type="none"/>
            <a:tailEnd len="sm" w="sm" type="none"/>
          </a:ln>
        </p:spPr>
      </p:cxnSp>
      <p:grpSp>
        <p:nvGrpSpPr>
          <p:cNvPr id="396" name="Google Shape;396;p34"/>
          <p:cNvGrpSpPr/>
          <p:nvPr/>
        </p:nvGrpSpPr>
        <p:grpSpPr>
          <a:xfrm>
            <a:off x="5649879" y="3269212"/>
            <a:ext cx="297295" cy="338709"/>
            <a:chOff x="4112675" y="2415575"/>
            <a:chExt cx="367985" cy="465900"/>
          </a:xfrm>
        </p:grpSpPr>
        <p:sp>
          <p:nvSpPr>
            <p:cNvPr id="397" name="Google Shape;397;p34"/>
            <p:cNvSpPr/>
            <p:nvPr/>
          </p:nvSpPr>
          <p:spPr>
            <a:xfrm>
              <a:off x="4112675" y="2415575"/>
              <a:ext cx="236100" cy="465900"/>
            </a:xfrm>
            <a:prstGeom prst="chevron">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Source Sans Pro"/>
                <a:ea typeface="Source Sans Pro"/>
                <a:cs typeface="Source Sans Pro"/>
                <a:sym typeface="Source Sans Pro"/>
              </a:endParaRPr>
            </a:p>
          </p:txBody>
        </p:sp>
        <p:sp>
          <p:nvSpPr>
            <p:cNvPr id="398" name="Google Shape;398;p34"/>
            <p:cNvSpPr/>
            <p:nvPr/>
          </p:nvSpPr>
          <p:spPr>
            <a:xfrm>
              <a:off x="4244560" y="2415575"/>
              <a:ext cx="236100" cy="465900"/>
            </a:xfrm>
            <a:prstGeom prst="chevron">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Source Sans Pro"/>
                <a:ea typeface="Source Sans Pro"/>
                <a:cs typeface="Source Sans Pro"/>
                <a:sym typeface="Source Sans Pro"/>
              </a:endParaRPr>
            </a:p>
          </p:txBody>
        </p:sp>
      </p:grpSp>
      <p:sp>
        <p:nvSpPr>
          <p:cNvPr id="399" name="Google Shape;399;p34"/>
          <p:cNvSpPr txBox="1"/>
          <p:nvPr/>
        </p:nvSpPr>
        <p:spPr>
          <a:xfrm>
            <a:off x="3035025" y="2521950"/>
            <a:ext cx="25689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Open Sans"/>
                <a:ea typeface="Open Sans"/>
                <a:cs typeface="Open Sans"/>
                <a:sym typeface="Open Sans"/>
              </a:rPr>
              <a:t>Notpla</a:t>
            </a:r>
            <a:endParaRPr b="1" sz="1100">
              <a:solidFill>
                <a:schemeClr val="dk2"/>
              </a:solidFill>
              <a:latin typeface="Open Sans"/>
              <a:ea typeface="Open Sans"/>
              <a:cs typeface="Open Sans"/>
              <a:sym typeface="Open Sans"/>
            </a:endParaRPr>
          </a:p>
          <a:p>
            <a:pPr indent="0" lvl="0" marL="0" rtl="0" algn="l">
              <a:spcBef>
                <a:spcPts val="0"/>
              </a:spcBef>
              <a:spcAft>
                <a:spcPts val="0"/>
              </a:spcAft>
              <a:buNone/>
            </a:pPr>
            <a:r>
              <a:rPr lang="en" sz="1100">
                <a:solidFill>
                  <a:schemeClr val="dk2"/>
                </a:solidFill>
                <a:latin typeface="Open Sans"/>
                <a:ea typeface="Open Sans"/>
                <a:cs typeface="Open Sans"/>
                <a:sym typeface="Open Sans"/>
              </a:rPr>
              <a:t>- </a:t>
            </a:r>
            <a:r>
              <a:rPr lang="en" sz="1100">
                <a:solidFill>
                  <a:schemeClr val="dk2"/>
                </a:solidFill>
                <a:latin typeface="Open Sans"/>
                <a:ea typeface="Open Sans"/>
                <a:cs typeface="Open Sans"/>
                <a:sym typeface="Open Sans"/>
              </a:rPr>
              <a:t>Offers environmentally friendly packaging solutions made from Notpla, a material made from seaweed and plants that disappears naturally</a:t>
            </a:r>
            <a:endParaRPr sz="1100">
              <a:solidFill>
                <a:schemeClr val="dk2"/>
              </a:solidFill>
              <a:latin typeface="Open Sans"/>
              <a:ea typeface="Open Sans"/>
              <a:cs typeface="Open Sans"/>
              <a:sym typeface="Open Sans"/>
            </a:endParaRPr>
          </a:p>
          <a:p>
            <a:pPr indent="0" lvl="0" marL="0" rtl="0" algn="l">
              <a:spcBef>
                <a:spcPts val="0"/>
              </a:spcBef>
              <a:spcAft>
                <a:spcPts val="0"/>
              </a:spcAft>
              <a:buNone/>
            </a:pPr>
            <a:r>
              <a:rPr lang="en" sz="1100">
                <a:solidFill>
                  <a:schemeClr val="dk2"/>
                </a:solidFill>
                <a:latin typeface="Open Sans"/>
                <a:ea typeface="Open Sans"/>
                <a:cs typeface="Open Sans"/>
                <a:sym typeface="Open Sans"/>
              </a:rPr>
              <a:t>- Emphasizes our commitment to sustainability/saving the environment and supporting innovative companies that focus on reducing plastic waste</a:t>
            </a:r>
            <a:endParaRPr sz="1100">
              <a:solidFill>
                <a:schemeClr val="dk2"/>
              </a:solidFill>
              <a:latin typeface="Open Sans"/>
              <a:ea typeface="Open Sans"/>
              <a:cs typeface="Open Sans"/>
              <a:sym typeface="Open Sans"/>
            </a:endParaRPr>
          </a:p>
        </p:txBody>
      </p:sp>
      <p:pic>
        <p:nvPicPr>
          <p:cNvPr id="400" name="Google Shape;400;p34"/>
          <p:cNvPicPr preferRelativeResize="0"/>
          <p:nvPr/>
        </p:nvPicPr>
        <p:blipFill rotWithShape="1">
          <a:blip r:embed="rId7">
            <a:alphaModFix/>
          </a:blip>
          <a:srcRect b="35892" l="0" r="0" t="34621"/>
          <a:stretch/>
        </p:blipFill>
        <p:spPr>
          <a:xfrm>
            <a:off x="3256747" y="1821865"/>
            <a:ext cx="2125448" cy="626700"/>
          </a:xfrm>
          <a:prstGeom prst="rect">
            <a:avLst/>
          </a:prstGeom>
          <a:noFill/>
          <a:ln>
            <a:noFill/>
          </a:ln>
        </p:spPr>
      </p:pic>
      <p:pic>
        <p:nvPicPr>
          <p:cNvPr id="401" name="Google Shape;401;p34"/>
          <p:cNvPicPr preferRelativeResize="0"/>
          <p:nvPr/>
        </p:nvPicPr>
        <p:blipFill>
          <a:blip r:embed="rId8">
            <a:alphaModFix/>
          </a:blip>
          <a:stretch>
            <a:fillRect/>
          </a:stretch>
        </p:blipFill>
        <p:spPr>
          <a:xfrm>
            <a:off x="541850" y="3634795"/>
            <a:ext cx="493200" cy="493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3C586"/>
        </a:solidFill>
      </p:bgPr>
    </p:bg>
    <p:spTree>
      <p:nvGrpSpPr>
        <p:cNvPr id="102" name="Shape 102"/>
        <p:cNvGrpSpPr/>
        <p:nvPr/>
      </p:nvGrpSpPr>
      <p:grpSpPr>
        <a:xfrm>
          <a:off x="0" y="0"/>
          <a:ext cx="0" cy="0"/>
          <a:chOff x="0" y="0"/>
          <a:chExt cx="0" cy="0"/>
        </a:xfrm>
      </p:grpSpPr>
      <p:sp>
        <p:nvSpPr>
          <p:cNvPr id="103" name="Google Shape;103;p17"/>
          <p:cNvSpPr txBox="1"/>
          <p:nvPr/>
        </p:nvSpPr>
        <p:spPr>
          <a:xfrm rot="-254">
            <a:off x="2544750" y="1679397"/>
            <a:ext cx="4054500" cy="193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dk1"/>
                </a:solidFill>
                <a:latin typeface="Bebas Neue"/>
                <a:ea typeface="Bebas Neue"/>
                <a:cs typeface="Bebas Neue"/>
                <a:sym typeface="Bebas Neue"/>
              </a:rPr>
              <a:t>Marketing Mix</a:t>
            </a:r>
            <a:endParaRPr b="1" sz="6000">
              <a:solidFill>
                <a:schemeClr val="dk1"/>
              </a:solidFill>
              <a:latin typeface="Bebas Neue"/>
              <a:ea typeface="Bebas Neue"/>
              <a:cs typeface="Bebas Neue"/>
              <a:sym typeface="Bebas Neue"/>
            </a:endParaRPr>
          </a:p>
          <a:p>
            <a:pPr indent="0" lvl="0" marL="0" rtl="0" algn="ctr">
              <a:spcBef>
                <a:spcPts val="0"/>
              </a:spcBef>
              <a:spcAft>
                <a:spcPts val="0"/>
              </a:spcAft>
              <a:buNone/>
            </a:pPr>
            <a:r>
              <a:rPr b="1" lang="en" sz="2000">
                <a:solidFill>
                  <a:schemeClr val="dk1"/>
                </a:solidFill>
                <a:latin typeface="Bebas Neue"/>
                <a:ea typeface="Bebas Neue"/>
                <a:cs typeface="Bebas Neue"/>
                <a:sym typeface="Bebas Neue"/>
              </a:rPr>
              <a:t>(Component 3)</a:t>
            </a:r>
            <a:endParaRPr b="1" sz="2000">
              <a:solidFill>
                <a:schemeClr val="dk1"/>
              </a:solidFill>
              <a:latin typeface="Bebas Neue"/>
              <a:ea typeface="Bebas Neue"/>
              <a:cs typeface="Bebas Neue"/>
              <a:sym typeface="Bebas Neue"/>
            </a:endParaRPr>
          </a:p>
        </p:txBody>
      </p:sp>
      <p:pic>
        <p:nvPicPr>
          <p:cNvPr id="104" name="Google Shape;104;p17"/>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a:t>
            </a:r>
            <a:endParaRPr/>
          </a:p>
        </p:txBody>
      </p:sp>
      <p:sp>
        <p:nvSpPr>
          <p:cNvPr id="407" name="Google Shape;407;p3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Partnerships for success</a:t>
            </a:r>
            <a:endParaRPr/>
          </a:p>
        </p:txBody>
      </p:sp>
      <p:sp>
        <p:nvSpPr>
          <p:cNvPr id="408" name="Google Shape;408;p35"/>
          <p:cNvSpPr/>
          <p:nvPr/>
        </p:nvSpPr>
        <p:spPr>
          <a:xfrm>
            <a:off x="178554" y="950225"/>
            <a:ext cx="27870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latin typeface="Helvetica Neue"/>
              <a:ea typeface="Helvetica Neue"/>
              <a:cs typeface="Helvetica Neue"/>
              <a:sym typeface="Helvetica Neue"/>
            </a:endParaRPr>
          </a:p>
        </p:txBody>
      </p:sp>
      <p:grpSp>
        <p:nvGrpSpPr>
          <p:cNvPr id="409" name="Google Shape;409;p35"/>
          <p:cNvGrpSpPr/>
          <p:nvPr/>
        </p:nvGrpSpPr>
        <p:grpSpPr>
          <a:xfrm>
            <a:off x="6178500" y="950225"/>
            <a:ext cx="2787000" cy="493200"/>
            <a:chOff x="3379550" y="1594925"/>
            <a:chExt cx="2787000" cy="493200"/>
          </a:xfrm>
        </p:grpSpPr>
        <p:sp>
          <p:nvSpPr>
            <p:cNvPr id="410" name="Google Shape;410;p35"/>
            <p:cNvSpPr/>
            <p:nvPr/>
          </p:nvSpPr>
          <p:spPr>
            <a:xfrm>
              <a:off x="3379550" y="1594925"/>
              <a:ext cx="27870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35"/>
            <p:cNvPicPr preferRelativeResize="0"/>
            <p:nvPr/>
          </p:nvPicPr>
          <p:blipFill>
            <a:blip r:embed="rId3">
              <a:alphaModFix/>
            </a:blip>
            <a:stretch>
              <a:fillRect/>
            </a:stretch>
          </p:blipFill>
          <p:spPr>
            <a:xfrm>
              <a:off x="3568300" y="1652975"/>
              <a:ext cx="357738" cy="357738"/>
            </a:xfrm>
            <a:prstGeom prst="rect">
              <a:avLst/>
            </a:prstGeom>
            <a:noFill/>
            <a:ln>
              <a:noFill/>
            </a:ln>
          </p:spPr>
        </p:pic>
      </p:grpSp>
      <p:grpSp>
        <p:nvGrpSpPr>
          <p:cNvPr id="412" name="Google Shape;412;p35"/>
          <p:cNvGrpSpPr/>
          <p:nvPr/>
        </p:nvGrpSpPr>
        <p:grpSpPr>
          <a:xfrm>
            <a:off x="3178525" y="950225"/>
            <a:ext cx="2786942" cy="493200"/>
            <a:chOff x="3527275" y="1989513"/>
            <a:chExt cx="2639400" cy="493200"/>
          </a:xfrm>
        </p:grpSpPr>
        <p:sp>
          <p:nvSpPr>
            <p:cNvPr id="413" name="Google Shape;413;p35"/>
            <p:cNvSpPr/>
            <p:nvPr/>
          </p:nvSpPr>
          <p:spPr>
            <a:xfrm>
              <a:off x="3527275" y="1989513"/>
              <a:ext cx="2639400" cy="493200"/>
            </a:xfrm>
            <a:prstGeom prst="rect">
              <a:avLst/>
            </a:pr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35"/>
            <p:cNvPicPr preferRelativeResize="0"/>
            <p:nvPr/>
          </p:nvPicPr>
          <p:blipFill>
            <a:blip r:embed="rId4">
              <a:alphaModFix/>
            </a:blip>
            <a:stretch>
              <a:fillRect/>
            </a:stretch>
          </p:blipFill>
          <p:spPr>
            <a:xfrm>
              <a:off x="3652973" y="2056287"/>
              <a:ext cx="359656" cy="359651"/>
            </a:xfrm>
            <a:prstGeom prst="rect">
              <a:avLst/>
            </a:prstGeom>
            <a:noFill/>
            <a:ln>
              <a:noFill/>
            </a:ln>
          </p:spPr>
        </p:pic>
      </p:grpSp>
      <p:sp>
        <p:nvSpPr>
          <p:cNvPr id="415" name="Google Shape;415;p35"/>
          <p:cNvSpPr/>
          <p:nvPr/>
        </p:nvSpPr>
        <p:spPr>
          <a:xfrm>
            <a:off x="178550" y="1750775"/>
            <a:ext cx="8787000" cy="29268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txBox="1"/>
          <p:nvPr/>
        </p:nvSpPr>
        <p:spPr>
          <a:xfrm>
            <a:off x="63362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Suppliers</a:t>
            </a:r>
            <a:endParaRPr>
              <a:solidFill>
                <a:schemeClr val="dk1"/>
              </a:solidFill>
              <a:latin typeface="Open Sans"/>
              <a:ea typeface="Open Sans"/>
              <a:cs typeface="Open Sans"/>
              <a:sym typeface="Open Sans"/>
            </a:endParaRPr>
          </a:p>
        </p:txBody>
      </p:sp>
      <p:sp>
        <p:nvSpPr>
          <p:cNvPr id="417" name="Google Shape;417;p35"/>
          <p:cNvSpPr txBox="1"/>
          <p:nvPr/>
        </p:nvSpPr>
        <p:spPr>
          <a:xfrm>
            <a:off x="3715600"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Retail Partners</a:t>
            </a:r>
            <a:endParaRPr b="1">
              <a:solidFill>
                <a:schemeClr val="lt1"/>
              </a:solidFill>
              <a:latin typeface="Open Sans"/>
              <a:ea typeface="Open Sans"/>
              <a:cs typeface="Open Sans"/>
              <a:sym typeface="Open Sans"/>
            </a:endParaRPr>
          </a:p>
        </p:txBody>
      </p:sp>
      <p:sp>
        <p:nvSpPr>
          <p:cNvPr id="418" name="Google Shape;418;p35"/>
          <p:cNvSpPr txBox="1"/>
          <p:nvPr/>
        </p:nvSpPr>
        <p:spPr>
          <a:xfrm>
            <a:off x="679757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D2C</a:t>
            </a:r>
            <a:endParaRPr>
              <a:latin typeface="Open Sans"/>
              <a:ea typeface="Open Sans"/>
              <a:cs typeface="Open Sans"/>
              <a:sym typeface="Open Sans"/>
            </a:endParaRPr>
          </a:p>
        </p:txBody>
      </p:sp>
      <p:pic>
        <p:nvPicPr>
          <p:cNvPr id="419" name="Google Shape;419;p35"/>
          <p:cNvPicPr preferRelativeResize="0"/>
          <p:nvPr/>
        </p:nvPicPr>
        <p:blipFill>
          <a:blip r:embed="rId5">
            <a:alphaModFix/>
          </a:blip>
          <a:stretch>
            <a:fillRect/>
          </a:stretch>
        </p:blipFill>
        <p:spPr>
          <a:xfrm>
            <a:off x="273775" y="996725"/>
            <a:ext cx="400200" cy="400200"/>
          </a:xfrm>
          <a:prstGeom prst="rect">
            <a:avLst/>
          </a:prstGeom>
          <a:noFill/>
          <a:ln>
            <a:noFill/>
          </a:ln>
        </p:spPr>
      </p:pic>
      <p:sp>
        <p:nvSpPr>
          <p:cNvPr id="420" name="Google Shape;420;p35"/>
          <p:cNvSpPr/>
          <p:nvPr/>
        </p:nvSpPr>
        <p:spPr>
          <a:xfrm>
            <a:off x="3602425" y="1561775"/>
            <a:ext cx="1746900" cy="189000"/>
          </a:xfrm>
          <a:prstGeom prst="triangle">
            <a:avLst>
              <a:gd fmla="val 50000" name="adj"/>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35"/>
          <p:cNvCxnSpPr/>
          <p:nvPr/>
        </p:nvCxnSpPr>
        <p:spPr>
          <a:xfrm>
            <a:off x="4510550" y="2167025"/>
            <a:ext cx="0" cy="2265300"/>
          </a:xfrm>
          <a:prstGeom prst="straightConnector1">
            <a:avLst/>
          </a:prstGeom>
          <a:noFill/>
          <a:ln cap="flat" cmpd="sng" w="19050">
            <a:solidFill>
              <a:srgbClr val="A5A5A5"/>
            </a:solidFill>
            <a:prstDash val="solid"/>
            <a:miter lim="800000"/>
            <a:headEnd len="sm" w="sm" type="none"/>
            <a:tailEnd len="sm" w="sm" type="none"/>
          </a:ln>
        </p:spPr>
      </p:cxnSp>
      <p:sp>
        <p:nvSpPr>
          <p:cNvPr id="422" name="Google Shape;422;p35"/>
          <p:cNvSpPr txBox="1"/>
          <p:nvPr/>
        </p:nvSpPr>
        <p:spPr>
          <a:xfrm>
            <a:off x="450100" y="2118425"/>
            <a:ext cx="36621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Private and Government Liquor Stores</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O</a:t>
            </a:r>
            <a:r>
              <a:rPr lang="en" sz="1200">
                <a:solidFill>
                  <a:schemeClr val="dk1"/>
                </a:solidFill>
                <a:latin typeface="Open Sans"/>
                <a:ea typeface="Open Sans"/>
                <a:cs typeface="Open Sans"/>
                <a:sym typeface="Open Sans"/>
              </a:rPr>
              <a:t>ur product complements liquor products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Initial target partners include BC Liquor Stores, Jaks Beer Wine and Spirits, and West Coast Liquor Company</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pic>
        <p:nvPicPr>
          <p:cNvPr id="423" name="Google Shape;423;p35"/>
          <p:cNvPicPr preferRelativeResize="0"/>
          <p:nvPr/>
        </p:nvPicPr>
        <p:blipFill rotWithShape="1">
          <a:blip r:embed="rId6">
            <a:alphaModFix/>
          </a:blip>
          <a:srcRect b="36928" l="9221" r="9384" t="40306"/>
          <a:stretch/>
        </p:blipFill>
        <p:spPr>
          <a:xfrm>
            <a:off x="754125" y="3642125"/>
            <a:ext cx="3054050" cy="569425"/>
          </a:xfrm>
          <a:prstGeom prst="rect">
            <a:avLst/>
          </a:prstGeom>
          <a:noFill/>
          <a:ln>
            <a:noFill/>
          </a:ln>
        </p:spPr>
      </p:pic>
      <p:sp>
        <p:nvSpPr>
          <p:cNvPr id="424" name="Google Shape;424;p35"/>
          <p:cNvSpPr txBox="1"/>
          <p:nvPr/>
        </p:nvSpPr>
        <p:spPr>
          <a:xfrm>
            <a:off x="4908900" y="2118425"/>
            <a:ext cx="3662100" cy="16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Urban Grocery Retailers</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Reduces inventory risk by transferring ownership of inventory to retail partners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Receive competitive intelligence about customers</a:t>
            </a:r>
            <a:endParaRPr sz="1200">
              <a:solidFill>
                <a:schemeClr val="dk1"/>
              </a:solidFill>
              <a:latin typeface="Open Sans"/>
              <a:ea typeface="Open Sans"/>
              <a:cs typeface="Open Sans"/>
              <a:sym typeface="Open Sans"/>
            </a:endParaRPr>
          </a:p>
          <a:p>
            <a:pPr indent="-304800" lvl="1" marL="9144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Niche retailers align with urban millennial trends</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Initial targets include: Whole Foods, Thrifty Foods, and Fresh St. Market</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a:t>
            </a:r>
            <a:endParaRPr/>
          </a:p>
        </p:txBody>
      </p:sp>
      <p:sp>
        <p:nvSpPr>
          <p:cNvPr id="430" name="Google Shape;430;p3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Partnerships for success</a:t>
            </a:r>
            <a:endParaRPr/>
          </a:p>
        </p:txBody>
      </p:sp>
      <p:sp>
        <p:nvSpPr>
          <p:cNvPr id="431" name="Google Shape;431;p36"/>
          <p:cNvSpPr/>
          <p:nvPr/>
        </p:nvSpPr>
        <p:spPr>
          <a:xfrm>
            <a:off x="178554" y="950225"/>
            <a:ext cx="27870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latin typeface="Helvetica Neue"/>
              <a:ea typeface="Helvetica Neue"/>
              <a:cs typeface="Helvetica Neue"/>
              <a:sym typeface="Helvetica Neue"/>
            </a:endParaRPr>
          </a:p>
        </p:txBody>
      </p:sp>
      <p:grpSp>
        <p:nvGrpSpPr>
          <p:cNvPr id="432" name="Google Shape;432;p36"/>
          <p:cNvGrpSpPr/>
          <p:nvPr/>
        </p:nvGrpSpPr>
        <p:grpSpPr>
          <a:xfrm>
            <a:off x="6178500" y="950225"/>
            <a:ext cx="2787000" cy="493200"/>
            <a:chOff x="3379550" y="1594925"/>
            <a:chExt cx="2787000" cy="493200"/>
          </a:xfrm>
        </p:grpSpPr>
        <p:sp>
          <p:nvSpPr>
            <p:cNvPr id="433" name="Google Shape;433;p36"/>
            <p:cNvSpPr/>
            <p:nvPr/>
          </p:nvSpPr>
          <p:spPr>
            <a:xfrm>
              <a:off x="3379550" y="1594925"/>
              <a:ext cx="2787000" cy="493200"/>
            </a:xfrm>
            <a:prstGeom prst="rect">
              <a:avLst/>
            </a:pr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36"/>
            <p:cNvPicPr preferRelativeResize="0"/>
            <p:nvPr/>
          </p:nvPicPr>
          <p:blipFill>
            <a:blip r:embed="rId3">
              <a:alphaModFix/>
            </a:blip>
            <a:stretch>
              <a:fillRect/>
            </a:stretch>
          </p:blipFill>
          <p:spPr>
            <a:xfrm>
              <a:off x="3568300" y="1652975"/>
              <a:ext cx="357738" cy="357738"/>
            </a:xfrm>
            <a:prstGeom prst="rect">
              <a:avLst/>
            </a:prstGeom>
            <a:noFill/>
            <a:ln>
              <a:noFill/>
            </a:ln>
          </p:spPr>
        </p:pic>
      </p:grpSp>
      <p:grpSp>
        <p:nvGrpSpPr>
          <p:cNvPr id="435" name="Google Shape;435;p36"/>
          <p:cNvGrpSpPr/>
          <p:nvPr/>
        </p:nvGrpSpPr>
        <p:grpSpPr>
          <a:xfrm>
            <a:off x="3178525" y="950225"/>
            <a:ext cx="2786942" cy="493200"/>
            <a:chOff x="3527275" y="1989513"/>
            <a:chExt cx="2639400" cy="493200"/>
          </a:xfrm>
        </p:grpSpPr>
        <p:sp>
          <p:nvSpPr>
            <p:cNvPr id="436" name="Google Shape;436;p36"/>
            <p:cNvSpPr/>
            <p:nvPr/>
          </p:nvSpPr>
          <p:spPr>
            <a:xfrm>
              <a:off x="3527275" y="1989513"/>
              <a:ext cx="2639400" cy="4932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36"/>
            <p:cNvPicPr preferRelativeResize="0"/>
            <p:nvPr/>
          </p:nvPicPr>
          <p:blipFill>
            <a:blip r:embed="rId4">
              <a:alphaModFix/>
            </a:blip>
            <a:stretch>
              <a:fillRect/>
            </a:stretch>
          </p:blipFill>
          <p:spPr>
            <a:xfrm>
              <a:off x="3652973" y="2056287"/>
              <a:ext cx="359656" cy="359651"/>
            </a:xfrm>
            <a:prstGeom prst="rect">
              <a:avLst/>
            </a:prstGeom>
            <a:noFill/>
            <a:ln>
              <a:noFill/>
            </a:ln>
          </p:spPr>
        </p:pic>
      </p:grpSp>
      <p:sp>
        <p:nvSpPr>
          <p:cNvPr id="438" name="Google Shape;438;p36"/>
          <p:cNvSpPr/>
          <p:nvPr/>
        </p:nvSpPr>
        <p:spPr>
          <a:xfrm>
            <a:off x="178550" y="1750775"/>
            <a:ext cx="8787000" cy="29268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txBox="1"/>
          <p:nvPr/>
        </p:nvSpPr>
        <p:spPr>
          <a:xfrm>
            <a:off x="63362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Suppliers</a:t>
            </a:r>
            <a:endParaRPr>
              <a:solidFill>
                <a:schemeClr val="dk1"/>
              </a:solidFill>
              <a:latin typeface="Open Sans"/>
              <a:ea typeface="Open Sans"/>
              <a:cs typeface="Open Sans"/>
              <a:sym typeface="Open Sans"/>
            </a:endParaRPr>
          </a:p>
        </p:txBody>
      </p:sp>
      <p:sp>
        <p:nvSpPr>
          <p:cNvPr id="440" name="Google Shape;440;p36"/>
          <p:cNvSpPr txBox="1"/>
          <p:nvPr/>
        </p:nvSpPr>
        <p:spPr>
          <a:xfrm>
            <a:off x="3715600"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Retail Partners</a:t>
            </a:r>
            <a:endParaRPr>
              <a:solidFill>
                <a:schemeClr val="dk1"/>
              </a:solidFill>
              <a:latin typeface="Open Sans"/>
              <a:ea typeface="Open Sans"/>
              <a:cs typeface="Open Sans"/>
              <a:sym typeface="Open Sans"/>
            </a:endParaRPr>
          </a:p>
        </p:txBody>
      </p:sp>
      <p:sp>
        <p:nvSpPr>
          <p:cNvPr id="441" name="Google Shape;441;p36"/>
          <p:cNvSpPr txBox="1"/>
          <p:nvPr/>
        </p:nvSpPr>
        <p:spPr>
          <a:xfrm>
            <a:off x="6797575" y="996725"/>
            <a:ext cx="219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D2C</a:t>
            </a:r>
            <a:endParaRPr b="1">
              <a:solidFill>
                <a:schemeClr val="lt1"/>
              </a:solidFill>
              <a:latin typeface="Open Sans"/>
              <a:ea typeface="Open Sans"/>
              <a:cs typeface="Open Sans"/>
              <a:sym typeface="Open Sans"/>
            </a:endParaRPr>
          </a:p>
        </p:txBody>
      </p:sp>
      <p:pic>
        <p:nvPicPr>
          <p:cNvPr id="442" name="Google Shape;442;p36"/>
          <p:cNvPicPr preferRelativeResize="0"/>
          <p:nvPr/>
        </p:nvPicPr>
        <p:blipFill>
          <a:blip r:embed="rId5">
            <a:alphaModFix/>
          </a:blip>
          <a:stretch>
            <a:fillRect/>
          </a:stretch>
        </p:blipFill>
        <p:spPr>
          <a:xfrm>
            <a:off x="273775" y="996725"/>
            <a:ext cx="400200" cy="400200"/>
          </a:xfrm>
          <a:prstGeom prst="rect">
            <a:avLst/>
          </a:prstGeom>
          <a:noFill/>
          <a:ln>
            <a:noFill/>
          </a:ln>
        </p:spPr>
      </p:pic>
      <p:sp>
        <p:nvSpPr>
          <p:cNvPr id="443" name="Google Shape;443;p36"/>
          <p:cNvSpPr/>
          <p:nvPr/>
        </p:nvSpPr>
        <p:spPr>
          <a:xfrm>
            <a:off x="6650425" y="1561775"/>
            <a:ext cx="1746900" cy="189000"/>
          </a:xfrm>
          <a:prstGeom prst="triangle">
            <a:avLst>
              <a:gd fmla="val 50000" name="adj"/>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txBox="1"/>
          <p:nvPr/>
        </p:nvSpPr>
        <p:spPr>
          <a:xfrm>
            <a:off x="356425" y="1918625"/>
            <a:ext cx="4973700" cy="27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Open Sans"/>
                <a:ea typeface="Open Sans"/>
                <a:cs typeface="Open Sans"/>
                <a:sym typeface="Open Sans"/>
              </a:rPr>
              <a:t>E-commerce Strategy</a:t>
            </a:r>
            <a:endParaRPr b="1" sz="13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200">
              <a:solidFill>
                <a:schemeClr val="dk1"/>
              </a:solidFill>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On our website - customers are able to order our product straight to their home through our website</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Distribution through Canada Post shipping from our warehouse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Achieve better margins by selling directly to the customer</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Consumer data and touchpoints can be tracked easily; this means consumer targeting strategies can be adjusted down the line</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Can easily gather consumer information such as email, location, etc. through UTM tracking and the implementation of a CRM software such as Salesforce</a:t>
            </a:r>
            <a:endParaRPr sz="1200">
              <a:latin typeface="Open Sans"/>
              <a:ea typeface="Open Sans"/>
              <a:cs typeface="Open Sans"/>
              <a:sym typeface="Open Sans"/>
            </a:endParaRPr>
          </a:p>
        </p:txBody>
      </p:sp>
      <p:pic>
        <p:nvPicPr>
          <p:cNvPr id="445" name="Google Shape;445;p36"/>
          <p:cNvPicPr preferRelativeResize="0"/>
          <p:nvPr/>
        </p:nvPicPr>
        <p:blipFill rotWithShape="1">
          <a:blip r:embed="rId6">
            <a:alphaModFix/>
          </a:blip>
          <a:srcRect b="0" l="0" r="23728" t="0"/>
          <a:stretch/>
        </p:blipFill>
        <p:spPr>
          <a:xfrm flipH="1">
            <a:off x="5620424" y="1750775"/>
            <a:ext cx="3345076" cy="2926800"/>
          </a:xfrm>
          <a:prstGeom prst="rect">
            <a:avLst/>
          </a:prstGeom>
          <a:noFill/>
          <a:ln>
            <a:noFill/>
          </a:ln>
        </p:spPr>
      </p:pic>
      <p:sp>
        <p:nvSpPr>
          <p:cNvPr id="446" name="Google Shape;446;p36"/>
          <p:cNvSpPr/>
          <p:nvPr/>
        </p:nvSpPr>
        <p:spPr>
          <a:xfrm rot="5400000">
            <a:off x="5622225" y="1750775"/>
            <a:ext cx="2923200" cy="2926800"/>
          </a:xfrm>
          <a:prstGeom prst="rect">
            <a:avLst/>
          </a:prstGeom>
          <a:gradFill>
            <a:gsLst>
              <a:gs pos="0">
                <a:srgbClr val="FFFFFF">
                  <a:alpha val="0"/>
                </a:srgbClr>
              </a:gs>
              <a:gs pos="17000">
                <a:srgbClr val="DEEFF0">
                  <a:alpha val="28235"/>
                </a:srgbClr>
              </a:gs>
              <a:gs pos="100000">
                <a:srgbClr val="CCE5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Place</a:t>
            </a:r>
            <a:endParaRPr/>
          </a:p>
        </p:txBody>
      </p:sp>
      <p:sp>
        <p:nvSpPr>
          <p:cNvPr id="452" name="Google Shape;452;p3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Justification: e-commerce can’t do it all</a:t>
            </a:r>
            <a:endParaRPr/>
          </a:p>
        </p:txBody>
      </p:sp>
      <p:sp>
        <p:nvSpPr>
          <p:cNvPr id="453" name="Google Shape;453;p37"/>
          <p:cNvSpPr/>
          <p:nvPr/>
        </p:nvSpPr>
        <p:spPr>
          <a:xfrm>
            <a:off x="676288" y="1188200"/>
            <a:ext cx="2565600" cy="66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54" name="Google Shape;454;p37"/>
          <p:cNvSpPr txBox="1"/>
          <p:nvPr/>
        </p:nvSpPr>
        <p:spPr>
          <a:xfrm>
            <a:off x="447838" y="916313"/>
            <a:ext cx="30225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E-commerce Advantages</a:t>
            </a:r>
            <a:endParaRPr b="1" sz="1700">
              <a:solidFill>
                <a:srgbClr val="424A4D"/>
              </a:solidFill>
              <a:latin typeface="Source Sans Pro"/>
              <a:ea typeface="Source Sans Pro"/>
              <a:cs typeface="Source Sans Pro"/>
              <a:sym typeface="Source Sans Pro"/>
            </a:endParaRPr>
          </a:p>
        </p:txBody>
      </p:sp>
      <p:sp>
        <p:nvSpPr>
          <p:cNvPr id="455" name="Google Shape;455;p37"/>
          <p:cNvSpPr txBox="1"/>
          <p:nvPr/>
        </p:nvSpPr>
        <p:spPr>
          <a:xfrm>
            <a:off x="676288" y="1396650"/>
            <a:ext cx="4117500" cy="22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P</a:t>
            </a:r>
            <a:r>
              <a:rPr b="1" lang="en" sz="1200">
                <a:latin typeface="Open Sans"/>
                <a:ea typeface="Open Sans"/>
                <a:cs typeface="Open Sans"/>
                <a:sym typeface="Open Sans"/>
              </a:rPr>
              <a:t>revious insights:</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From fact 2 (Conway, 2020), Canadians residing in the urban areas are more willing to spend on convenience due to higher income demographics</a:t>
            </a:r>
            <a:endParaRPr sz="1200">
              <a:latin typeface="Open Sans"/>
              <a:ea typeface="Open Sans"/>
              <a:cs typeface="Open Sans"/>
              <a:sym typeface="Open Sans"/>
            </a:endParaRPr>
          </a:p>
          <a:p>
            <a:pPr indent="0" lvl="0" marL="0" rtl="0" algn="l">
              <a:spcBef>
                <a:spcPts val="0"/>
              </a:spcBef>
              <a:spcAft>
                <a:spcPts val="0"/>
              </a:spcAft>
              <a:buNone/>
            </a:pPr>
            <a:r>
              <a:rPr b="1" lang="en" sz="1200">
                <a:latin typeface="Open Sans"/>
                <a:ea typeface="Open Sans"/>
                <a:cs typeface="Open Sans"/>
                <a:sym typeface="Open Sans"/>
              </a:rPr>
              <a:t>Additional insights:</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70% of consumers may be routinely buying consumer packaged goods online in the next five to seven years (Trade News, 2018)</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Millennials account for 33% of all online purchases (Canada Post, 2021)</a:t>
            </a:r>
            <a:endParaRPr sz="1200">
              <a:latin typeface="Open Sans"/>
              <a:ea typeface="Open Sans"/>
              <a:cs typeface="Open Sans"/>
              <a:sym typeface="Open Sans"/>
            </a:endParaRPr>
          </a:p>
        </p:txBody>
      </p:sp>
      <p:sp>
        <p:nvSpPr>
          <p:cNvPr id="456" name="Google Shape;456;p37"/>
          <p:cNvSpPr/>
          <p:nvPr/>
        </p:nvSpPr>
        <p:spPr>
          <a:xfrm>
            <a:off x="5399463" y="1396650"/>
            <a:ext cx="3144300" cy="639300"/>
          </a:xfrm>
          <a:prstGeom prst="rect">
            <a:avLst/>
          </a:prstGeom>
          <a:solidFill>
            <a:srgbClr val="F3F3F3"/>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Helvetica Neue"/>
                <a:ea typeface="Helvetica Neue"/>
                <a:cs typeface="Helvetica Neue"/>
                <a:sym typeface="Helvetica Neue"/>
              </a:rPr>
              <a:t>In-Store Advantage </a:t>
            </a:r>
            <a:endParaRPr b="1">
              <a:latin typeface="Helvetica Neue"/>
              <a:ea typeface="Helvetica Neue"/>
              <a:cs typeface="Helvetica Neue"/>
              <a:sym typeface="Helvetica Neue"/>
            </a:endParaRPr>
          </a:p>
          <a:p>
            <a:pPr indent="0" lvl="0" marL="0" rtl="0" algn="l">
              <a:spcBef>
                <a:spcPts val="0"/>
              </a:spcBef>
              <a:spcAft>
                <a:spcPts val="0"/>
              </a:spcAft>
              <a:buClr>
                <a:srgbClr val="000000"/>
              </a:buClr>
              <a:buSzPts val="1400"/>
              <a:buFont typeface="Arial"/>
              <a:buNone/>
            </a:pPr>
            <a:r>
              <a:rPr i="1" lang="en" sz="800">
                <a:solidFill>
                  <a:srgbClr val="000000"/>
                </a:solidFill>
                <a:latin typeface="Helvetica Neue"/>
                <a:ea typeface="Helvetica Neue"/>
                <a:cs typeface="Helvetica Neue"/>
                <a:sym typeface="Helvetica Neue"/>
              </a:rPr>
              <a:t>“</a:t>
            </a:r>
            <a:r>
              <a:rPr b="1" i="1" lang="en" sz="800">
                <a:solidFill>
                  <a:srgbClr val="000000"/>
                </a:solidFill>
                <a:latin typeface="Helvetica Neue"/>
                <a:ea typeface="Helvetica Neue"/>
                <a:cs typeface="Helvetica Neue"/>
                <a:sym typeface="Helvetica Neue"/>
              </a:rPr>
              <a:t>77%</a:t>
            </a:r>
            <a:r>
              <a:rPr i="1" lang="en" sz="800">
                <a:solidFill>
                  <a:srgbClr val="000000"/>
                </a:solidFill>
                <a:latin typeface="Helvetica Neue"/>
                <a:ea typeface="Helvetica Neue"/>
                <a:cs typeface="Helvetica Neue"/>
                <a:sym typeface="Helvetica Neue"/>
              </a:rPr>
              <a:t> more likely to make an impulsive purchase” </a:t>
            </a:r>
            <a:endParaRPr i="1" sz="800">
              <a:latin typeface="Helvetica Neue"/>
              <a:ea typeface="Helvetica Neue"/>
              <a:cs typeface="Helvetica Neue"/>
              <a:sym typeface="Helvetica Neue"/>
            </a:endParaRPr>
          </a:p>
          <a:p>
            <a:pPr indent="0" lvl="0" marL="0" rtl="0" algn="l">
              <a:spcBef>
                <a:spcPts val="0"/>
              </a:spcBef>
              <a:spcAft>
                <a:spcPts val="0"/>
              </a:spcAft>
              <a:buClr>
                <a:srgbClr val="000000"/>
              </a:buClr>
              <a:buSzPts val="1400"/>
              <a:buFont typeface="Arial"/>
              <a:buNone/>
            </a:pPr>
            <a:r>
              <a:rPr i="1" lang="en" sz="800">
                <a:latin typeface="Helvetica Neue"/>
                <a:ea typeface="Helvetica Neue"/>
                <a:cs typeface="Helvetica Neue"/>
                <a:sym typeface="Helvetica Neue"/>
              </a:rPr>
              <a:t>(Pedro, 2019)</a:t>
            </a:r>
            <a:endParaRPr i="1" sz="800">
              <a:latin typeface="Helvetica Neue"/>
              <a:ea typeface="Helvetica Neue"/>
              <a:cs typeface="Helvetica Neue"/>
              <a:sym typeface="Helvetica Neue"/>
            </a:endParaRPr>
          </a:p>
        </p:txBody>
      </p:sp>
      <p:sp>
        <p:nvSpPr>
          <p:cNvPr id="457" name="Google Shape;457;p37"/>
          <p:cNvSpPr/>
          <p:nvPr/>
        </p:nvSpPr>
        <p:spPr>
          <a:xfrm>
            <a:off x="5399463" y="2193662"/>
            <a:ext cx="3144300" cy="639300"/>
          </a:xfrm>
          <a:prstGeom prst="rect">
            <a:avLst/>
          </a:prstGeom>
          <a:solidFill>
            <a:srgbClr val="F3F3F3"/>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400"/>
              <a:buFont typeface="Arial"/>
              <a:buNone/>
            </a:pPr>
            <a:r>
              <a:t/>
            </a:r>
            <a:endParaRPr b="1">
              <a:solidFill>
                <a:srgbClr val="000000"/>
              </a:solidFill>
              <a:latin typeface="Helvetica Neue"/>
              <a:ea typeface="Helvetica Neue"/>
              <a:cs typeface="Helvetica Neue"/>
              <a:sym typeface="Helvetica Neue"/>
            </a:endParaRPr>
          </a:p>
          <a:p>
            <a:pPr indent="0" lvl="0" marL="0" rtl="0" algn="r">
              <a:spcBef>
                <a:spcPts val="0"/>
              </a:spcBef>
              <a:spcAft>
                <a:spcPts val="0"/>
              </a:spcAft>
              <a:buClr>
                <a:srgbClr val="000000"/>
              </a:buClr>
              <a:buSzPts val="1400"/>
              <a:buFont typeface="Arial"/>
              <a:buNone/>
            </a:pPr>
            <a:r>
              <a:rPr b="1" lang="en">
                <a:solidFill>
                  <a:srgbClr val="000000"/>
                </a:solidFill>
                <a:latin typeface="Helvetica Neue"/>
                <a:ea typeface="Helvetica Neue"/>
                <a:cs typeface="Helvetica Neue"/>
                <a:sym typeface="Helvetica Neue"/>
              </a:rPr>
              <a:t>Reduced Spending Ability </a:t>
            </a:r>
            <a:endParaRPr b="1">
              <a:solidFill>
                <a:srgbClr val="000000"/>
              </a:solidFill>
              <a:latin typeface="Helvetica Neue"/>
              <a:ea typeface="Helvetica Neue"/>
              <a:cs typeface="Helvetica Neue"/>
              <a:sym typeface="Helvetica Neue"/>
            </a:endParaRPr>
          </a:p>
          <a:p>
            <a:pPr indent="0" lvl="0" marL="0" rtl="0" algn="r">
              <a:spcBef>
                <a:spcPts val="0"/>
              </a:spcBef>
              <a:spcAft>
                <a:spcPts val="0"/>
              </a:spcAft>
              <a:buClr>
                <a:srgbClr val="000000"/>
              </a:buClr>
              <a:buSzPts val="1400"/>
              <a:buFont typeface="Arial"/>
              <a:buNone/>
            </a:pPr>
            <a:r>
              <a:rPr i="1" lang="en" sz="800">
                <a:solidFill>
                  <a:srgbClr val="000000"/>
                </a:solidFill>
                <a:latin typeface="Helvetica Neue"/>
                <a:ea typeface="Helvetica Neue"/>
                <a:cs typeface="Helvetica Neue"/>
                <a:sym typeface="Helvetica Neue"/>
              </a:rPr>
              <a:t>“Customers are now </a:t>
            </a:r>
            <a:r>
              <a:rPr b="1" i="1" lang="en" sz="800">
                <a:solidFill>
                  <a:srgbClr val="000000"/>
                </a:solidFill>
                <a:latin typeface="Helvetica Neue"/>
                <a:ea typeface="Helvetica Neue"/>
                <a:cs typeface="Helvetica Neue"/>
                <a:sym typeface="Helvetica Neue"/>
              </a:rPr>
              <a:t>more selective</a:t>
            </a:r>
            <a:r>
              <a:rPr i="1" lang="en" sz="800">
                <a:solidFill>
                  <a:srgbClr val="000000"/>
                </a:solidFill>
                <a:latin typeface="Helvetica Neue"/>
                <a:ea typeface="Helvetica Neue"/>
                <a:cs typeface="Helvetica Neue"/>
                <a:sym typeface="Helvetica Neue"/>
              </a:rPr>
              <a:t> when </a:t>
            </a:r>
            <a:endParaRPr i="1" sz="800">
              <a:solidFill>
                <a:srgbClr val="000000"/>
              </a:solidFill>
              <a:latin typeface="Helvetica Neue"/>
              <a:ea typeface="Helvetica Neue"/>
              <a:cs typeface="Helvetica Neue"/>
              <a:sym typeface="Helvetica Neue"/>
            </a:endParaRPr>
          </a:p>
          <a:p>
            <a:pPr indent="0" lvl="0" marL="0" rtl="0" algn="r">
              <a:spcBef>
                <a:spcPts val="0"/>
              </a:spcBef>
              <a:spcAft>
                <a:spcPts val="0"/>
              </a:spcAft>
              <a:buClr>
                <a:srgbClr val="000000"/>
              </a:buClr>
              <a:buSzPts val="1400"/>
              <a:buFont typeface="Arial"/>
              <a:buNone/>
            </a:pPr>
            <a:r>
              <a:rPr i="1" lang="en" sz="800">
                <a:solidFill>
                  <a:srgbClr val="000000"/>
                </a:solidFill>
                <a:latin typeface="Helvetica Neue"/>
                <a:ea typeface="Helvetica Neue"/>
                <a:cs typeface="Helvetica Neue"/>
                <a:sym typeface="Helvetica Neue"/>
              </a:rPr>
              <a:t>making a purchase online” (Wixcey, 2014)</a:t>
            </a:r>
            <a:endParaRPr>
              <a:solidFill>
                <a:srgbClr val="000000"/>
              </a:solidFill>
              <a:latin typeface="Helvetica Neue"/>
              <a:ea typeface="Helvetica Neue"/>
              <a:cs typeface="Helvetica Neue"/>
              <a:sym typeface="Helvetica Neue"/>
            </a:endParaRPr>
          </a:p>
          <a:p>
            <a:pPr indent="0" lvl="0" marL="0" rtl="0" algn="ctr">
              <a:spcBef>
                <a:spcPts val="0"/>
              </a:spcBef>
              <a:spcAft>
                <a:spcPts val="0"/>
              </a:spcAft>
              <a:buClr>
                <a:srgbClr val="000000"/>
              </a:buClr>
              <a:buSzPts val="1100"/>
              <a:buFont typeface="Arial"/>
              <a:buNone/>
            </a:pPr>
            <a:r>
              <a:t/>
            </a:r>
            <a:endParaRPr b="1">
              <a:solidFill>
                <a:srgbClr val="000000"/>
              </a:solidFill>
              <a:latin typeface="Helvetica Neue"/>
              <a:ea typeface="Helvetica Neue"/>
              <a:cs typeface="Helvetica Neue"/>
              <a:sym typeface="Helvetica Neue"/>
            </a:endParaRPr>
          </a:p>
        </p:txBody>
      </p:sp>
      <p:sp>
        <p:nvSpPr>
          <p:cNvPr id="458" name="Google Shape;458;p37"/>
          <p:cNvSpPr/>
          <p:nvPr/>
        </p:nvSpPr>
        <p:spPr>
          <a:xfrm>
            <a:off x="5399463" y="2990675"/>
            <a:ext cx="3144300" cy="639300"/>
          </a:xfrm>
          <a:prstGeom prst="rect">
            <a:avLst/>
          </a:prstGeom>
          <a:solidFill>
            <a:srgbClr val="F3F3F3"/>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Helvetica Neue"/>
                <a:ea typeface="Helvetica Neue"/>
                <a:cs typeface="Helvetica Neue"/>
                <a:sym typeface="Helvetica Neue"/>
              </a:rPr>
              <a:t>Missing Social Aspect </a:t>
            </a:r>
            <a:endParaRPr b="1">
              <a:latin typeface="Helvetica Neue"/>
              <a:ea typeface="Helvetica Neue"/>
              <a:cs typeface="Helvetica Neue"/>
              <a:sym typeface="Helvetica Neue"/>
            </a:endParaRPr>
          </a:p>
          <a:p>
            <a:pPr indent="0" lvl="0" marL="0" rtl="0" algn="l">
              <a:spcBef>
                <a:spcPts val="0"/>
              </a:spcBef>
              <a:spcAft>
                <a:spcPts val="0"/>
              </a:spcAft>
              <a:buClr>
                <a:srgbClr val="000000"/>
              </a:buClr>
              <a:buSzPts val="1400"/>
              <a:buFont typeface="Arial"/>
              <a:buNone/>
            </a:pPr>
            <a:r>
              <a:rPr i="1" lang="en" sz="800">
                <a:solidFill>
                  <a:srgbClr val="000000"/>
                </a:solidFill>
                <a:latin typeface="Helvetica Neue"/>
                <a:ea typeface="Helvetica Neue"/>
                <a:cs typeface="Helvetica Neue"/>
                <a:sym typeface="Helvetica Neue"/>
              </a:rPr>
              <a:t>Absence</a:t>
            </a:r>
            <a:r>
              <a:rPr i="1" lang="en" sz="800">
                <a:solidFill>
                  <a:srgbClr val="000000"/>
                </a:solidFill>
                <a:latin typeface="Helvetica Neue"/>
                <a:ea typeface="Helvetica Neue"/>
                <a:cs typeface="Helvetica Neue"/>
                <a:sym typeface="Helvetica Neue"/>
              </a:rPr>
              <a:t> of </a:t>
            </a:r>
            <a:r>
              <a:rPr b="1" i="1" lang="en" sz="800">
                <a:latin typeface="Helvetica Neue"/>
                <a:ea typeface="Helvetica Neue"/>
                <a:cs typeface="Helvetica Neue"/>
                <a:sym typeface="Helvetica Neue"/>
              </a:rPr>
              <a:t>“</a:t>
            </a:r>
            <a:r>
              <a:rPr b="1" i="1" lang="en" sz="800">
                <a:solidFill>
                  <a:srgbClr val="000000"/>
                </a:solidFill>
                <a:latin typeface="Helvetica Neue"/>
                <a:ea typeface="Helvetica Neue"/>
                <a:cs typeface="Helvetica Neue"/>
                <a:sym typeface="Helvetica Neue"/>
              </a:rPr>
              <a:t>Crowd Effect</a:t>
            </a:r>
            <a:r>
              <a:rPr b="1" i="1" lang="en" sz="800">
                <a:latin typeface="Helvetica Neue"/>
                <a:ea typeface="Helvetica Neue"/>
                <a:cs typeface="Helvetica Neue"/>
                <a:sym typeface="Helvetica Neue"/>
              </a:rPr>
              <a:t>” </a:t>
            </a:r>
            <a:r>
              <a:rPr i="1" lang="en" sz="800">
                <a:latin typeface="Helvetica Neue"/>
                <a:ea typeface="Helvetica Neue"/>
                <a:cs typeface="Helvetica Neue"/>
                <a:sym typeface="Helvetica Neue"/>
              </a:rPr>
              <a:t>- consumers are not</a:t>
            </a:r>
            <a:endParaRPr i="1" sz="800">
              <a:latin typeface="Helvetica Neue"/>
              <a:ea typeface="Helvetica Neue"/>
              <a:cs typeface="Helvetica Neue"/>
              <a:sym typeface="Helvetica Neue"/>
            </a:endParaRPr>
          </a:p>
          <a:p>
            <a:pPr indent="0" lvl="0" marL="0" rtl="0" algn="l">
              <a:spcBef>
                <a:spcPts val="0"/>
              </a:spcBef>
              <a:spcAft>
                <a:spcPts val="0"/>
              </a:spcAft>
              <a:buClr>
                <a:srgbClr val="000000"/>
              </a:buClr>
              <a:buSzPts val="1400"/>
              <a:buFont typeface="Arial"/>
              <a:buNone/>
            </a:pPr>
            <a:r>
              <a:rPr i="1" lang="en" sz="800">
                <a:latin typeface="Helvetica Neue"/>
                <a:ea typeface="Helvetica Neue"/>
                <a:cs typeface="Helvetica Neue"/>
                <a:sym typeface="Helvetica Neue"/>
              </a:rPr>
              <a:t>influenced in the same way by one another online</a:t>
            </a:r>
            <a:endParaRPr i="1" sz="800">
              <a:latin typeface="Helvetica Neue"/>
              <a:ea typeface="Helvetica Neue"/>
              <a:cs typeface="Helvetica Neue"/>
              <a:sym typeface="Helvetica Neue"/>
            </a:endParaRPr>
          </a:p>
        </p:txBody>
      </p:sp>
      <p:pic>
        <p:nvPicPr>
          <p:cNvPr id="459" name="Google Shape;459;p37"/>
          <p:cNvPicPr preferRelativeResize="0"/>
          <p:nvPr/>
        </p:nvPicPr>
        <p:blipFill>
          <a:blip r:embed="rId4">
            <a:alphaModFix/>
          </a:blip>
          <a:stretch>
            <a:fillRect/>
          </a:stretch>
        </p:blipFill>
        <p:spPr>
          <a:xfrm>
            <a:off x="5494963" y="2259513"/>
            <a:ext cx="507601" cy="507601"/>
          </a:xfrm>
          <a:prstGeom prst="rect">
            <a:avLst/>
          </a:prstGeom>
          <a:noFill/>
          <a:ln>
            <a:noFill/>
          </a:ln>
        </p:spPr>
      </p:pic>
      <p:pic>
        <p:nvPicPr>
          <p:cNvPr id="460" name="Google Shape;460;p37"/>
          <p:cNvPicPr preferRelativeResize="0"/>
          <p:nvPr/>
        </p:nvPicPr>
        <p:blipFill>
          <a:blip r:embed="rId5">
            <a:alphaModFix/>
          </a:blip>
          <a:stretch>
            <a:fillRect/>
          </a:stretch>
        </p:blipFill>
        <p:spPr>
          <a:xfrm>
            <a:off x="7953788" y="1462500"/>
            <a:ext cx="507601" cy="507601"/>
          </a:xfrm>
          <a:prstGeom prst="rect">
            <a:avLst/>
          </a:prstGeom>
          <a:noFill/>
          <a:ln>
            <a:noFill/>
          </a:ln>
        </p:spPr>
      </p:pic>
      <p:pic>
        <p:nvPicPr>
          <p:cNvPr id="461" name="Google Shape;461;p37"/>
          <p:cNvPicPr preferRelativeResize="0"/>
          <p:nvPr/>
        </p:nvPicPr>
        <p:blipFill>
          <a:blip r:embed="rId6">
            <a:alphaModFix/>
          </a:blip>
          <a:stretch>
            <a:fillRect/>
          </a:stretch>
        </p:blipFill>
        <p:spPr>
          <a:xfrm>
            <a:off x="7953787" y="3056500"/>
            <a:ext cx="507601" cy="507599"/>
          </a:xfrm>
          <a:prstGeom prst="rect">
            <a:avLst/>
          </a:prstGeom>
          <a:noFill/>
          <a:ln>
            <a:noFill/>
          </a:ln>
        </p:spPr>
      </p:pic>
      <p:sp>
        <p:nvSpPr>
          <p:cNvPr id="462" name="Google Shape;462;p37"/>
          <p:cNvSpPr/>
          <p:nvPr/>
        </p:nvSpPr>
        <p:spPr>
          <a:xfrm>
            <a:off x="5439263" y="1188200"/>
            <a:ext cx="2607000" cy="66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63" name="Google Shape;463;p37"/>
          <p:cNvSpPr txBox="1"/>
          <p:nvPr/>
        </p:nvSpPr>
        <p:spPr>
          <a:xfrm>
            <a:off x="5307813" y="916325"/>
            <a:ext cx="27756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E-Commerce Limitations</a:t>
            </a:r>
            <a:endParaRPr b="1" sz="1700">
              <a:solidFill>
                <a:srgbClr val="424A4D"/>
              </a:solidFill>
              <a:latin typeface="Source Sans Pro"/>
              <a:ea typeface="Source Sans Pro"/>
              <a:cs typeface="Source Sans Pro"/>
              <a:sym typeface="Source Sans Pro"/>
            </a:endParaRPr>
          </a:p>
        </p:txBody>
      </p:sp>
      <p:sp>
        <p:nvSpPr>
          <p:cNvPr id="464" name="Google Shape;464;p37"/>
          <p:cNvSpPr/>
          <p:nvPr/>
        </p:nvSpPr>
        <p:spPr>
          <a:xfrm>
            <a:off x="242850" y="3863900"/>
            <a:ext cx="8658300" cy="7305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Though e-commerce is valuable when reaching our target segment, SOUR cannot </a:t>
            </a:r>
            <a:r>
              <a:rPr b="1" lang="en">
                <a:solidFill>
                  <a:schemeClr val="dk1"/>
                </a:solidFill>
                <a:latin typeface="Open Sans"/>
                <a:ea typeface="Open Sans"/>
                <a:cs typeface="Open Sans"/>
                <a:sym typeface="Open Sans"/>
              </a:rPr>
              <a:t>exclusively</a:t>
            </a:r>
            <a:r>
              <a:rPr lang="en">
                <a:solidFill>
                  <a:schemeClr val="dk1"/>
                </a:solidFill>
                <a:latin typeface="Open Sans"/>
                <a:ea typeface="Open Sans"/>
                <a:cs typeface="Open Sans"/>
                <a:sym typeface="Open Sans"/>
              </a:rPr>
              <a:t> rely on an e-commerce strategy</a:t>
            </a:r>
            <a:endParaRPr b="1">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468" name="Shape 468"/>
        <p:cNvGrpSpPr/>
        <p:nvPr/>
      </p:nvGrpSpPr>
      <p:grpSpPr>
        <a:xfrm>
          <a:off x="0" y="0"/>
          <a:ext cx="0" cy="0"/>
          <a:chOff x="0" y="0"/>
          <a:chExt cx="0" cy="0"/>
        </a:xfrm>
      </p:grpSpPr>
      <p:sp>
        <p:nvSpPr>
          <p:cNvPr id="469" name="Google Shape;469;p38"/>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Promotion</a:t>
            </a:r>
            <a:endParaRPr b="1" sz="6000">
              <a:solidFill>
                <a:schemeClr val="lt1"/>
              </a:solidFill>
              <a:latin typeface="Bebas Neue"/>
              <a:ea typeface="Bebas Neue"/>
              <a:cs typeface="Bebas Neue"/>
              <a:sym typeface="Bebas Neue"/>
            </a:endParaRPr>
          </a:p>
        </p:txBody>
      </p:sp>
      <p:pic>
        <p:nvPicPr>
          <p:cNvPr id="470" name="Google Shape;470;p38"/>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grpSp>
        <p:nvGrpSpPr>
          <p:cNvPr id="475" name="Google Shape;475;p39"/>
          <p:cNvGrpSpPr/>
          <p:nvPr/>
        </p:nvGrpSpPr>
        <p:grpSpPr>
          <a:xfrm>
            <a:off x="3685728" y="1759098"/>
            <a:ext cx="932715" cy="80307"/>
            <a:chOff x="5066570" y="2713945"/>
            <a:chExt cx="1224035" cy="121200"/>
          </a:xfrm>
        </p:grpSpPr>
        <p:cxnSp>
          <p:nvCxnSpPr>
            <p:cNvPr id="476" name="Google Shape;476;p39"/>
            <p:cNvCxnSpPr/>
            <p:nvPr/>
          </p:nvCxnSpPr>
          <p:spPr>
            <a:xfrm rot="10800000">
              <a:off x="5066570" y="2782953"/>
              <a:ext cx="1148700" cy="0"/>
            </a:xfrm>
            <a:prstGeom prst="straightConnector1">
              <a:avLst/>
            </a:prstGeom>
            <a:noFill/>
            <a:ln cap="flat" cmpd="sng" w="28575">
              <a:solidFill>
                <a:srgbClr val="2E75B5"/>
              </a:solidFill>
              <a:prstDash val="solid"/>
              <a:miter lim="800000"/>
              <a:headEnd len="sm" w="sm" type="none"/>
              <a:tailEnd len="sm" w="sm" type="none"/>
            </a:ln>
          </p:spPr>
        </p:cxnSp>
        <p:sp>
          <p:nvSpPr>
            <p:cNvPr id="477" name="Google Shape;477;p39"/>
            <p:cNvSpPr/>
            <p:nvPr/>
          </p:nvSpPr>
          <p:spPr>
            <a:xfrm>
              <a:off x="6171805" y="2713945"/>
              <a:ext cx="118800" cy="121200"/>
            </a:xfrm>
            <a:prstGeom prst="ellipse">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cxnSp>
        <p:nvCxnSpPr>
          <p:cNvPr id="478" name="Google Shape;478;p39"/>
          <p:cNvCxnSpPr/>
          <p:nvPr/>
        </p:nvCxnSpPr>
        <p:spPr>
          <a:xfrm rot="10800000">
            <a:off x="239254" y="1234245"/>
            <a:ext cx="4230900" cy="0"/>
          </a:xfrm>
          <a:prstGeom prst="straightConnector1">
            <a:avLst/>
          </a:prstGeom>
          <a:noFill/>
          <a:ln cap="flat" cmpd="sng" w="9525">
            <a:solidFill>
              <a:srgbClr val="323F4F"/>
            </a:solidFill>
            <a:prstDash val="solid"/>
            <a:miter lim="800000"/>
            <a:headEnd len="sm" w="sm" type="none"/>
            <a:tailEnd len="sm" w="sm" type="none"/>
          </a:ln>
        </p:spPr>
      </p:cxnSp>
      <p:sp>
        <p:nvSpPr>
          <p:cNvPr id="479" name="Google Shape;479;p39"/>
          <p:cNvSpPr/>
          <p:nvPr/>
        </p:nvSpPr>
        <p:spPr>
          <a:xfrm>
            <a:off x="547725" y="1503826"/>
            <a:ext cx="3136390" cy="472897"/>
          </a:xfrm>
          <a:custGeom>
            <a:rect b="b" l="l" r="r" t="t"/>
            <a:pathLst>
              <a:path extrusionOk="0" h="271780" w="1742439">
                <a:moveTo>
                  <a:pt x="1741932" y="0"/>
                </a:moveTo>
                <a:lnTo>
                  <a:pt x="0" y="0"/>
                </a:lnTo>
                <a:lnTo>
                  <a:pt x="132359" y="271272"/>
                </a:lnTo>
                <a:lnTo>
                  <a:pt x="1609598" y="271272"/>
                </a:lnTo>
                <a:lnTo>
                  <a:pt x="174193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480" name="Google Shape;480;p39"/>
          <p:cNvSpPr/>
          <p:nvPr/>
        </p:nvSpPr>
        <p:spPr>
          <a:xfrm>
            <a:off x="845548" y="2101545"/>
            <a:ext cx="2550573" cy="475107"/>
          </a:xfrm>
          <a:custGeom>
            <a:rect b="b" l="l" r="r" t="t"/>
            <a:pathLst>
              <a:path extrusionOk="0" h="273050" w="1384300">
                <a:moveTo>
                  <a:pt x="1383792" y="0"/>
                </a:moveTo>
                <a:lnTo>
                  <a:pt x="0" y="0"/>
                </a:lnTo>
                <a:lnTo>
                  <a:pt x="133096" y="272795"/>
                </a:lnTo>
                <a:lnTo>
                  <a:pt x="1250695" y="272795"/>
                </a:lnTo>
                <a:lnTo>
                  <a:pt x="138379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481" name="Google Shape;481;p39"/>
          <p:cNvSpPr/>
          <p:nvPr/>
        </p:nvSpPr>
        <p:spPr>
          <a:xfrm>
            <a:off x="1164262" y="2763676"/>
            <a:ext cx="1912930" cy="475107"/>
          </a:xfrm>
          <a:custGeom>
            <a:rect b="b" l="l" r="r" t="t"/>
            <a:pathLst>
              <a:path extrusionOk="0" h="273050" w="1038225">
                <a:moveTo>
                  <a:pt x="1037843" y="0"/>
                </a:moveTo>
                <a:lnTo>
                  <a:pt x="0" y="0"/>
                </a:lnTo>
                <a:lnTo>
                  <a:pt x="133096" y="272795"/>
                </a:lnTo>
                <a:lnTo>
                  <a:pt x="904747" y="272795"/>
                </a:lnTo>
                <a:lnTo>
                  <a:pt x="1037843"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482" name="Google Shape;482;p39"/>
          <p:cNvSpPr/>
          <p:nvPr/>
        </p:nvSpPr>
        <p:spPr>
          <a:xfrm>
            <a:off x="1470109" y="3425806"/>
            <a:ext cx="1301024" cy="472895"/>
          </a:xfrm>
          <a:custGeom>
            <a:rect b="b" l="l" r="r" t="t"/>
            <a:pathLst>
              <a:path extrusionOk="0" h="271779" w="706119">
                <a:moveTo>
                  <a:pt x="705611" y="0"/>
                </a:moveTo>
                <a:lnTo>
                  <a:pt x="0" y="0"/>
                </a:lnTo>
                <a:lnTo>
                  <a:pt x="132334" y="271272"/>
                </a:lnTo>
                <a:lnTo>
                  <a:pt x="573278" y="271272"/>
                </a:lnTo>
                <a:lnTo>
                  <a:pt x="705611"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483" name="Google Shape;483;p39"/>
          <p:cNvSpPr txBox="1"/>
          <p:nvPr/>
        </p:nvSpPr>
        <p:spPr>
          <a:xfrm>
            <a:off x="1613643" y="1605541"/>
            <a:ext cx="10032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Awareness</a:t>
            </a:r>
            <a:endParaRPr sz="600">
              <a:latin typeface="Open Sans"/>
              <a:ea typeface="Open Sans"/>
              <a:cs typeface="Open Sans"/>
              <a:sym typeface="Open Sans"/>
            </a:endParaRPr>
          </a:p>
        </p:txBody>
      </p:sp>
      <p:sp>
        <p:nvSpPr>
          <p:cNvPr id="484" name="Google Shape;484;p39"/>
          <p:cNvSpPr txBox="1"/>
          <p:nvPr/>
        </p:nvSpPr>
        <p:spPr>
          <a:xfrm>
            <a:off x="1744544" y="2157129"/>
            <a:ext cx="7563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Interest</a:t>
            </a:r>
            <a:endParaRPr sz="600">
              <a:latin typeface="Open Sans"/>
              <a:ea typeface="Open Sans"/>
              <a:cs typeface="Open Sans"/>
              <a:sym typeface="Open Sans"/>
            </a:endParaRPr>
          </a:p>
        </p:txBody>
      </p:sp>
      <p:sp>
        <p:nvSpPr>
          <p:cNvPr id="485" name="Google Shape;485;p39"/>
          <p:cNvSpPr txBox="1"/>
          <p:nvPr/>
        </p:nvSpPr>
        <p:spPr>
          <a:xfrm>
            <a:off x="1568184" y="2825104"/>
            <a:ext cx="11292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Engagement</a:t>
            </a:r>
            <a:endParaRPr sz="600">
              <a:latin typeface="Open Sans"/>
              <a:ea typeface="Open Sans"/>
              <a:cs typeface="Open Sans"/>
              <a:sym typeface="Open Sans"/>
            </a:endParaRPr>
          </a:p>
        </p:txBody>
      </p:sp>
      <p:sp>
        <p:nvSpPr>
          <p:cNvPr id="486" name="Google Shape;486;p39"/>
          <p:cNvSpPr txBox="1"/>
          <p:nvPr/>
        </p:nvSpPr>
        <p:spPr>
          <a:xfrm>
            <a:off x="1765316" y="3503386"/>
            <a:ext cx="6996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Repeat</a:t>
            </a:r>
            <a:endParaRPr sz="600">
              <a:latin typeface="Open Sans"/>
              <a:ea typeface="Open Sans"/>
              <a:cs typeface="Open Sans"/>
              <a:sym typeface="Open Sans"/>
            </a:endParaRPr>
          </a:p>
        </p:txBody>
      </p:sp>
      <p:sp>
        <p:nvSpPr>
          <p:cNvPr id="487" name="Google Shape;487;p39"/>
          <p:cNvSpPr txBox="1"/>
          <p:nvPr/>
        </p:nvSpPr>
        <p:spPr>
          <a:xfrm>
            <a:off x="786729" y="948679"/>
            <a:ext cx="289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rgbClr val="000000"/>
                </a:solidFill>
                <a:latin typeface="Open Sans"/>
                <a:ea typeface="Open Sans"/>
                <a:cs typeface="Open Sans"/>
                <a:sym typeface="Open Sans"/>
              </a:rPr>
              <a:t>Different Stages of Customer Adoption</a:t>
            </a:r>
            <a:endParaRPr sz="700">
              <a:latin typeface="Open Sans"/>
              <a:ea typeface="Open Sans"/>
              <a:cs typeface="Open Sans"/>
              <a:sym typeface="Open Sans"/>
            </a:endParaRPr>
          </a:p>
        </p:txBody>
      </p:sp>
      <p:sp>
        <p:nvSpPr>
          <p:cNvPr id="488" name="Google Shape;488;p39"/>
          <p:cNvSpPr txBox="1"/>
          <p:nvPr/>
        </p:nvSpPr>
        <p:spPr>
          <a:xfrm>
            <a:off x="4762904" y="984603"/>
            <a:ext cx="3912600" cy="184200"/>
          </a:xfrm>
          <a:prstGeom prst="rect">
            <a:avLst/>
          </a:prstGeom>
          <a:solidFill>
            <a:srgbClr val="78909C"/>
          </a:solid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lang="en" sz="1100">
                <a:solidFill>
                  <a:srgbClr val="FFFFFF"/>
                </a:solidFill>
                <a:latin typeface="Open Sans"/>
                <a:ea typeface="Open Sans"/>
                <a:cs typeface="Open Sans"/>
                <a:sym typeface="Open Sans"/>
              </a:rPr>
              <a:t>Marketing tactics</a:t>
            </a:r>
            <a:endParaRPr sz="1100">
              <a:solidFill>
                <a:srgbClr val="000000"/>
              </a:solidFill>
              <a:latin typeface="Open Sans"/>
              <a:ea typeface="Open Sans"/>
              <a:cs typeface="Open Sans"/>
              <a:sym typeface="Open Sans"/>
            </a:endParaRPr>
          </a:p>
        </p:txBody>
      </p:sp>
      <p:sp>
        <p:nvSpPr>
          <p:cNvPr id="489" name="Google Shape;489;p3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Promotion</a:t>
            </a:r>
            <a:endParaRPr/>
          </a:p>
        </p:txBody>
      </p:sp>
      <p:sp>
        <p:nvSpPr>
          <p:cNvPr id="490" name="Google Shape;490;p3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SOUR will create brand awareness</a:t>
            </a:r>
            <a:endParaRPr/>
          </a:p>
        </p:txBody>
      </p:sp>
      <p:sp>
        <p:nvSpPr>
          <p:cNvPr id="491" name="Google Shape;491;p39"/>
          <p:cNvSpPr txBox="1"/>
          <p:nvPr/>
        </p:nvSpPr>
        <p:spPr>
          <a:xfrm>
            <a:off x="4762900" y="1168800"/>
            <a:ext cx="3912600" cy="30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Digital Ads</a:t>
            </a:r>
            <a:endParaRPr b="1" sz="12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Being a start-up Sour Pods isn’t “made of money” and thus will have to choose where and when to spend carefully. That being said, digital ads are affordable, easy to use, and can reach massive amounts of consumers on a daily basis. SOUR will be utilizing Instagram, Youtube, and Google Ads to reach the millennial consumer. Through the use of Google Ads and Google Analytics, SOUR can analyze consumer trends and adjust our marketing model based off of them.</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0" rtl="0" algn="l">
              <a:spcBef>
                <a:spcPts val="0"/>
              </a:spcBef>
              <a:spcAft>
                <a:spcPts val="0"/>
              </a:spcAft>
              <a:buNone/>
            </a:pPr>
            <a:r>
              <a:rPr b="1" lang="en" sz="1000">
                <a:latin typeface="Open Sans"/>
                <a:ea typeface="Open Sans"/>
                <a:cs typeface="Open Sans"/>
                <a:sym typeface="Open Sans"/>
              </a:rPr>
              <a:t>Messaging: </a:t>
            </a:r>
            <a:r>
              <a:rPr lang="en" sz="1000">
                <a:latin typeface="Open Sans"/>
                <a:ea typeface="Open Sans"/>
                <a:cs typeface="Open Sans"/>
                <a:sym typeface="Open Sans"/>
              </a:rPr>
              <a:t>“We’re SOUR about climate change”</a:t>
            </a:r>
            <a:endParaRPr sz="1000">
              <a:latin typeface="Open Sans"/>
              <a:ea typeface="Open Sans"/>
              <a:cs typeface="Open Sans"/>
              <a:sym typeface="Open Sans"/>
            </a:endParaRPr>
          </a:p>
          <a:p>
            <a:pPr indent="0" lvl="0" marL="0" rtl="0" algn="l">
              <a:spcBef>
                <a:spcPts val="0"/>
              </a:spcBef>
              <a:spcAft>
                <a:spcPts val="0"/>
              </a:spcAft>
              <a:buNone/>
            </a:pPr>
            <a:r>
              <a:t/>
            </a:r>
            <a:endParaRPr b="1" sz="1000">
              <a:latin typeface="Open Sans"/>
              <a:ea typeface="Open Sans"/>
              <a:cs typeface="Open Sans"/>
              <a:sym typeface="Open Sans"/>
            </a:endParaRPr>
          </a:p>
          <a:p>
            <a:pPr indent="0" lvl="0" marL="0" rtl="0" algn="l">
              <a:spcBef>
                <a:spcPts val="0"/>
              </a:spcBef>
              <a:spcAft>
                <a:spcPts val="0"/>
              </a:spcAft>
              <a:buNone/>
            </a:pPr>
            <a:r>
              <a:rPr b="1" lang="en" sz="1000">
                <a:latin typeface="Open Sans"/>
                <a:ea typeface="Open Sans"/>
                <a:cs typeface="Open Sans"/>
                <a:sym typeface="Open Sans"/>
              </a:rPr>
              <a:t>Key Words: </a:t>
            </a:r>
            <a:endParaRPr b="1"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Whisky Sour, SOUR pods, Whisky, Cocktails at Home</a:t>
            </a:r>
            <a:endParaRPr sz="1000">
              <a:latin typeface="Open Sans"/>
              <a:ea typeface="Open Sans"/>
              <a:cs typeface="Open Sans"/>
              <a:sym typeface="Open Sans"/>
            </a:endParaRPr>
          </a:p>
        </p:txBody>
      </p:sp>
      <p:pic>
        <p:nvPicPr>
          <p:cNvPr id="492" name="Google Shape;492;p39"/>
          <p:cNvPicPr preferRelativeResize="0"/>
          <p:nvPr/>
        </p:nvPicPr>
        <p:blipFill>
          <a:blip r:embed="rId3">
            <a:alphaModFix/>
          </a:blip>
          <a:stretch>
            <a:fillRect/>
          </a:stretch>
        </p:blipFill>
        <p:spPr>
          <a:xfrm>
            <a:off x="5048221" y="3597325"/>
            <a:ext cx="626700" cy="626700"/>
          </a:xfrm>
          <a:prstGeom prst="rect">
            <a:avLst/>
          </a:prstGeom>
          <a:noFill/>
          <a:ln>
            <a:noFill/>
          </a:ln>
        </p:spPr>
      </p:pic>
      <p:pic>
        <p:nvPicPr>
          <p:cNvPr id="493" name="Google Shape;493;p39"/>
          <p:cNvPicPr preferRelativeResize="0"/>
          <p:nvPr/>
        </p:nvPicPr>
        <p:blipFill>
          <a:blip r:embed="rId4">
            <a:alphaModFix/>
          </a:blip>
          <a:stretch>
            <a:fillRect/>
          </a:stretch>
        </p:blipFill>
        <p:spPr>
          <a:xfrm>
            <a:off x="6314950" y="3566712"/>
            <a:ext cx="626699" cy="626699"/>
          </a:xfrm>
          <a:prstGeom prst="rect">
            <a:avLst/>
          </a:prstGeom>
          <a:noFill/>
          <a:ln>
            <a:noFill/>
          </a:ln>
        </p:spPr>
      </p:pic>
      <p:pic>
        <p:nvPicPr>
          <p:cNvPr id="494" name="Google Shape;494;p39"/>
          <p:cNvPicPr preferRelativeResize="0"/>
          <p:nvPr/>
        </p:nvPicPr>
        <p:blipFill>
          <a:blip r:embed="rId5">
            <a:alphaModFix/>
          </a:blip>
          <a:stretch>
            <a:fillRect/>
          </a:stretch>
        </p:blipFill>
        <p:spPr>
          <a:xfrm>
            <a:off x="7635346" y="3597313"/>
            <a:ext cx="565476" cy="565476"/>
          </a:xfrm>
          <a:prstGeom prst="rect">
            <a:avLst/>
          </a:prstGeom>
          <a:noFill/>
          <a:ln>
            <a:noFill/>
          </a:ln>
        </p:spPr>
      </p:pic>
      <p:sp>
        <p:nvSpPr>
          <p:cNvPr id="495" name="Google Shape;495;p39"/>
          <p:cNvSpPr/>
          <p:nvPr/>
        </p:nvSpPr>
        <p:spPr>
          <a:xfrm>
            <a:off x="387625" y="2017000"/>
            <a:ext cx="3562800" cy="1943700"/>
          </a:xfrm>
          <a:prstGeom prst="rect">
            <a:avLst/>
          </a:prstGeom>
          <a:solidFill>
            <a:srgbClr val="FFFFFF">
              <a:alpha val="9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nvSpPr>
        <p:spPr>
          <a:xfrm>
            <a:off x="4762900" y="4257100"/>
            <a:ext cx="1301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Harness Buying Intent</a:t>
            </a:r>
            <a:endParaRPr sz="800"/>
          </a:p>
        </p:txBody>
      </p:sp>
      <p:sp>
        <p:nvSpPr>
          <p:cNvPr id="497" name="Google Shape;497;p39"/>
          <p:cNvSpPr txBox="1"/>
          <p:nvPr/>
        </p:nvSpPr>
        <p:spPr>
          <a:xfrm>
            <a:off x="6356900" y="4370375"/>
            <a:ext cx="10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8" name="Google Shape;498;p39"/>
          <p:cNvSpPr txBox="1"/>
          <p:nvPr/>
        </p:nvSpPr>
        <p:spPr>
          <a:xfrm>
            <a:off x="7258075" y="4257100"/>
            <a:ext cx="132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Build up User-Generated Content</a:t>
            </a:r>
            <a:endParaRPr sz="800"/>
          </a:p>
        </p:txBody>
      </p:sp>
      <p:sp>
        <p:nvSpPr>
          <p:cNvPr id="499" name="Google Shape;499;p39"/>
          <p:cNvSpPr txBox="1"/>
          <p:nvPr/>
        </p:nvSpPr>
        <p:spPr>
          <a:xfrm>
            <a:off x="5968300" y="4257100"/>
            <a:ext cx="132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Youtube advertisements are more engaging</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40"/>
          <p:cNvGrpSpPr/>
          <p:nvPr/>
        </p:nvGrpSpPr>
        <p:grpSpPr>
          <a:xfrm>
            <a:off x="3685728" y="1759098"/>
            <a:ext cx="932715" cy="80307"/>
            <a:chOff x="5066570" y="2713945"/>
            <a:chExt cx="1224035" cy="121200"/>
          </a:xfrm>
        </p:grpSpPr>
        <p:cxnSp>
          <p:nvCxnSpPr>
            <p:cNvPr id="505" name="Google Shape;505;p40"/>
            <p:cNvCxnSpPr/>
            <p:nvPr/>
          </p:nvCxnSpPr>
          <p:spPr>
            <a:xfrm rot="10800000">
              <a:off x="5066570" y="2782953"/>
              <a:ext cx="1148700" cy="0"/>
            </a:xfrm>
            <a:prstGeom prst="straightConnector1">
              <a:avLst/>
            </a:prstGeom>
            <a:noFill/>
            <a:ln cap="flat" cmpd="sng" w="28575">
              <a:solidFill>
                <a:srgbClr val="2E75B5"/>
              </a:solidFill>
              <a:prstDash val="solid"/>
              <a:miter lim="800000"/>
              <a:headEnd len="sm" w="sm" type="none"/>
              <a:tailEnd len="sm" w="sm" type="none"/>
            </a:ln>
          </p:spPr>
        </p:cxnSp>
        <p:sp>
          <p:nvSpPr>
            <p:cNvPr id="506" name="Google Shape;506;p40"/>
            <p:cNvSpPr/>
            <p:nvPr/>
          </p:nvSpPr>
          <p:spPr>
            <a:xfrm>
              <a:off x="6171805" y="2713945"/>
              <a:ext cx="118800" cy="121200"/>
            </a:xfrm>
            <a:prstGeom prst="ellipse">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cxnSp>
        <p:nvCxnSpPr>
          <p:cNvPr id="507" name="Google Shape;507;p40"/>
          <p:cNvCxnSpPr/>
          <p:nvPr/>
        </p:nvCxnSpPr>
        <p:spPr>
          <a:xfrm rot="10800000">
            <a:off x="239254" y="1234245"/>
            <a:ext cx="4230900" cy="0"/>
          </a:xfrm>
          <a:prstGeom prst="straightConnector1">
            <a:avLst/>
          </a:prstGeom>
          <a:noFill/>
          <a:ln cap="flat" cmpd="sng" w="9525">
            <a:solidFill>
              <a:srgbClr val="323F4F"/>
            </a:solidFill>
            <a:prstDash val="solid"/>
            <a:miter lim="800000"/>
            <a:headEnd len="sm" w="sm" type="none"/>
            <a:tailEnd len="sm" w="sm" type="none"/>
          </a:ln>
        </p:spPr>
      </p:cxnSp>
      <p:sp>
        <p:nvSpPr>
          <p:cNvPr id="508" name="Google Shape;508;p40"/>
          <p:cNvSpPr/>
          <p:nvPr/>
        </p:nvSpPr>
        <p:spPr>
          <a:xfrm>
            <a:off x="547725" y="1503826"/>
            <a:ext cx="3136390" cy="472897"/>
          </a:xfrm>
          <a:custGeom>
            <a:rect b="b" l="l" r="r" t="t"/>
            <a:pathLst>
              <a:path extrusionOk="0" h="271780" w="1742439">
                <a:moveTo>
                  <a:pt x="1741932" y="0"/>
                </a:moveTo>
                <a:lnTo>
                  <a:pt x="0" y="0"/>
                </a:lnTo>
                <a:lnTo>
                  <a:pt x="132359" y="271272"/>
                </a:lnTo>
                <a:lnTo>
                  <a:pt x="1609598" y="271272"/>
                </a:lnTo>
                <a:lnTo>
                  <a:pt x="174193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09" name="Google Shape;509;p40"/>
          <p:cNvSpPr/>
          <p:nvPr/>
        </p:nvSpPr>
        <p:spPr>
          <a:xfrm>
            <a:off x="845548" y="2101545"/>
            <a:ext cx="2550573" cy="475107"/>
          </a:xfrm>
          <a:custGeom>
            <a:rect b="b" l="l" r="r" t="t"/>
            <a:pathLst>
              <a:path extrusionOk="0" h="273050" w="1384300">
                <a:moveTo>
                  <a:pt x="1383792" y="0"/>
                </a:moveTo>
                <a:lnTo>
                  <a:pt x="0" y="0"/>
                </a:lnTo>
                <a:lnTo>
                  <a:pt x="133096" y="272795"/>
                </a:lnTo>
                <a:lnTo>
                  <a:pt x="1250695" y="272795"/>
                </a:lnTo>
                <a:lnTo>
                  <a:pt x="138379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10" name="Google Shape;510;p40"/>
          <p:cNvSpPr/>
          <p:nvPr/>
        </p:nvSpPr>
        <p:spPr>
          <a:xfrm>
            <a:off x="1164262" y="2763676"/>
            <a:ext cx="1912930" cy="475107"/>
          </a:xfrm>
          <a:custGeom>
            <a:rect b="b" l="l" r="r" t="t"/>
            <a:pathLst>
              <a:path extrusionOk="0" h="273050" w="1038225">
                <a:moveTo>
                  <a:pt x="1037843" y="0"/>
                </a:moveTo>
                <a:lnTo>
                  <a:pt x="0" y="0"/>
                </a:lnTo>
                <a:lnTo>
                  <a:pt x="133096" y="272795"/>
                </a:lnTo>
                <a:lnTo>
                  <a:pt x="904747" y="272795"/>
                </a:lnTo>
                <a:lnTo>
                  <a:pt x="1037843"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11" name="Google Shape;511;p40"/>
          <p:cNvSpPr/>
          <p:nvPr/>
        </p:nvSpPr>
        <p:spPr>
          <a:xfrm>
            <a:off x="1470109" y="3425806"/>
            <a:ext cx="1301024" cy="472895"/>
          </a:xfrm>
          <a:custGeom>
            <a:rect b="b" l="l" r="r" t="t"/>
            <a:pathLst>
              <a:path extrusionOk="0" h="271779" w="706119">
                <a:moveTo>
                  <a:pt x="705611" y="0"/>
                </a:moveTo>
                <a:lnTo>
                  <a:pt x="0" y="0"/>
                </a:lnTo>
                <a:lnTo>
                  <a:pt x="132334" y="271272"/>
                </a:lnTo>
                <a:lnTo>
                  <a:pt x="573278" y="271272"/>
                </a:lnTo>
                <a:lnTo>
                  <a:pt x="705611"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12" name="Google Shape;512;p40"/>
          <p:cNvSpPr txBox="1"/>
          <p:nvPr/>
        </p:nvSpPr>
        <p:spPr>
          <a:xfrm>
            <a:off x="1613643" y="1605541"/>
            <a:ext cx="10032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Awareness</a:t>
            </a:r>
            <a:endParaRPr sz="600">
              <a:latin typeface="Open Sans"/>
              <a:ea typeface="Open Sans"/>
              <a:cs typeface="Open Sans"/>
              <a:sym typeface="Open Sans"/>
            </a:endParaRPr>
          </a:p>
        </p:txBody>
      </p:sp>
      <p:sp>
        <p:nvSpPr>
          <p:cNvPr id="513" name="Google Shape;513;p40"/>
          <p:cNvSpPr txBox="1"/>
          <p:nvPr/>
        </p:nvSpPr>
        <p:spPr>
          <a:xfrm>
            <a:off x="1744544" y="2157129"/>
            <a:ext cx="7563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Interest</a:t>
            </a:r>
            <a:endParaRPr sz="600">
              <a:latin typeface="Open Sans"/>
              <a:ea typeface="Open Sans"/>
              <a:cs typeface="Open Sans"/>
              <a:sym typeface="Open Sans"/>
            </a:endParaRPr>
          </a:p>
        </p:txBody>
      </p:sp>
      <p:sp>
        <p:nvSpPr>
          <p:cNvPr id="514" name="Google Shape;514;p40"/>
          <p:cNvSpPr txBox="1"/>
          <p:nvPr/>
        </p:nvSpPr>
        <p:spPr>
          <a:xfrm>
            <a:off x="1568184" y="2825104"/>
            <a:ext cx="11292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Engagement</a:t>
            </a:r>
            <a:endParaRPr sz="600">
              <a:latin typeface="Open Sans"/>
              <a:ea typeface="Open Sans"/>
              <a:cs typeface="Open Sans"/>
              <a:sym typeface="Open Sans"/>
            </a:endParaRPr>
          </a:p>
        </p:txBody>
      </p:sp>
      <p:sp>
        <p:nvSpPr>
          <p:cNvPr id="515" name="Google Shape;515;p40"/>
          <p:cNvSpPr txBox="1"/>
          <p:nvPr/>
        </p:nvSpPr>
        <p:spPr>
          <a:xfrm>
            <a:off x="1765316" y="3503386"/>
            <a:ext cx="699600" cy="2769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Repeat</a:t>
            </a:r>
            <a:endParaRPr sz="600">
              <a:latin typeface="Open Sans"/>
              <a:ea typeface="Open Sans"/>
              <a:cs typeface="Open Sans"/>
              <a:sym typeface="Open Sans"/>
            </a:endParaRPr>
          </a:p>
        </p:txBody>
      </p:sp>
      <p:sp>
        <p:nvSpPr>
          <p:cNvPr id="516" name="Google Shape;516;p40"/>
          <p:cNvSpPr txBox="1"/>
          <p:nvPr/>
        </p:nvSpPr>
        <p:spPr>
          <a:xfrm>
            <a:off x="786729" y="948679"/>
            <a:ext cx="289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rgbClr val="000000"/>
                </a:solidFill>
                <a:latin typeface="Open Sans"/>
                <a:ea typeface="Open Sans"/>
                <a:cs typeface="Open Sans"/>
                <a:sym typeface="Open Sans"/>
              </a:rPr>
              <a:t>Different Stages of Customer Adoption</a:t>
            </a:r>
            <a:endParaRPr sz="700">
              <a:latin typeface="Open Sans"/>
              <a:ea typeface="Open Sans"/>
              <a:cs typeface="Open Sans"/>
              <a:sym typeface="Open Sans"/>
            </a:endParaRPr>
          </a:p>
        </p:txBody>
      </p:sp>
      <p:sp>
        <p:nvSpPr>
          <p:cNvPr id="517" name="Google Shape;517;p40"/>
          <p:cNvSpPr txBox="1"/>
          <p:nvPr/>
        </p:nvSpPr>
        <p:spPr>
          <a:xfrm>
            <a:off x="4762904" y="984603"/>
            <a:ext cx="3912600" cy="184200"/>
          </a:xfrm>
          <a:prstGeom prst="rect">
            <a:avLst/>
          </a:prstGeom>
          <a:solidFill>
            <a:srgbClr val="78909C"/>
          </a:solid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lang="en" sz="1100">
                <a:solidFill>
                  <a:srgbClr val="FFFFFF"/>
                </a:solidFill>
                <a:latin typeface="Open Sans"/>
                <a:ea typeface="Open Sans"/>
                <a:cs typeface="Open Sans"/>
                <a:sym typeface="Open Sans"/>
              </a:rPr>
              <a:t>Marketing tactics</a:t>
            </a:r>
            <a:endParaRPr sz="1100">
              <a:solidFill>
                <a:srgbClr val="000000"/>
              </a:solidFill>
              <a:latin typeface="Open Sans"/>
              <a:ea typeface="Open Sans"/>
              <a:cs typeface="Open Sans"/>
              <a:sym typeface="Open Sans"/>
            </a:endParaRPr>
          </a:p>
        </p:txBody>
      </p:sp>
      <p:sp>
        <p:nvSpPr>
          <p:cNvPr id="518" name="Google Shape;518;p4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Promotion</a:t>
            </a:r>
            <a:endParaRPr/>
          </a:p>
        </p:txBody>
      </p:sp>
      <p:sp>
        <p:nvSpPr>
          <p:cNvPr id="519" name="Google Shape;519;p4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SOUR will create brand awareness</a:t>
            </a:r>
            <a:endParaRPr/>
          </a:p>
        </p:txBody>
      </p:sp>
      <p:sp>
        <p:nvSpPr>
          <p:cNvPr id="520" name="Google Shape;520;p40"/>
          <p:cNvSpPr txBox="1"/>
          <p:nvPr/>
        </p:nvSpPr>
        <p:spPr>
          <a:xfrm>
            <a:off x="4762900" y="1210275"/>
            <a:ext cx="3912600" cy="14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Google</a:t>
            </a:r>
            <a:r>
              <a:rPr b="1" lang="en" sz="1200">
                <a:latin typeface="Open Sans"/>
                <a:ea typeface="Open Sans"/>
                <a:cs typeface="Open Sans"/>
                <a:sym typeface="Open Sans"/>
              </a:rPr>
              <a:t> Ads Schedule</a:t>
            </a:r>
            <a:endParaRPr b="1" sz="1200">
              <a:latin typeface="Open Sans"/>
              <a:ea typeface="Open Sans"/>
              <a:cs typeface="Open Sans"/>
              <a:sym typeface="Open Sans"/>
            </a:endParaRPr>
          </a:p>
          <a:p>
            <a:pPr indent="0" lvl="0" marL="0" rtl="0" algn="l">
              <a:spcBef>
                <a:spcPts val="0"/>
              </a:spcBef>
              <a:spcAft>
                <a:spcPts val="0"/>
              </a:spcAft>
              <a:buNone/>
            </a:pPr>
            <a:r>
              <a:t/>
            </a:r>
            <a:endParaRPr b="1" sz="1200">
              <a:latin typeface="Open Sans"/>
              <a:ea typeface="Open Sans"/>
              <a:cs typeface="Open Sans"/>
              <a:sym typeface="Open Sans"/>
            </a:endParaRPr>
          </a:p>
          <a:p>
            <a:pPr indent="0" lvl="0" marL="0" rtl="0" algn="l">
              <a:spcBef>
                <a:spcPts val="0"/>
              </a:spcBef>
              <a:spcAft>
                <a:spcPts val="0"/>
              </a:spcAft>
              <a:buNone/>
            </a:pPr>
            <a:r>
              <a:rPr i="1" lang="en" sz="1000">
                <a:latin typeface="Open Sans"/>
                <a:ea typeface="Open Sans"/>
                <a:cs typeface="Open Sans"/>
                <a:sym typeface="Open Sans"/>
              </a:rPr>
              <a:t>Pulse Advertising: </a:t>
            </a:r>
            <a:r>
              <a:rPr lang="en" sz="1000">
                <a:latin typeface="Open Sans"/>
                <a:ea typeface="Open Sans"/>
                <a:cs typeface="Open Sans"/>
                <a:sym typeface="Open Sans"/>
              </a:rPr>
              <a:t>Pulsing advertising schedule - Whiskey sour has steady demand all year round although more resources could be used during the month of december when it is most popular (identified by using google analytics trends - large spikes seen on chart are in december). </a:t>
            </a:r>
            <a:endParaRPr sz="1000">
              <a:latin typeface="Open Sans"/>
              <a:ea typeface="Open Sans"/>
              <a:cs typeface="Open Sans"/>
              <a:sym typeface="Open Sans"/>
            </a:endParaRPr>
          </a:p>
        </p:txBody>
      </p:sp>
      <p:pic>
        <p:nvPicPr>
          <p:cNvPr id="521" name="Google Shape;521;p40"/>
          <p:cNvPicPr preferRelativeResize="0"/>
          <p:nvPr/>
        </p:nvPicPr>
        <p:blipFill>
          <a:blip r:embed="rId3">
            <a:alphaModFix/>
          </a:blip>
          <a:stretch>
            <a:fillRect/>
          </a:stretch>
        </p:blipFill>
        <p:spPr>
          <a:xfrm>
            <a:off x="4797562" y="2555474"/>
            <a:ext cx="3843268" cy="1762650"/>
          </a:xfrm>
          <a:prstGeom prst="rect">
            <a:avLst/>
          </a:prstGeom>
          <a:noFill/>
          <a:ln>
            <a:noFill/>
          </a:ln>
        </p:spPr>
      </p:pic>
      <p:sp>
        <p:nvSpPr>
          <p:cNvPr id="522" name="Google Shape;522;p40"/>
          <p:cNvSpPr txBox="1"/>
          <p:nvPr/>
        </p:nvSpPr>
        <p:spPr>
          <a:xfrm>
            <a:off x="4762900" y="4470525"/>
            <a:ext cx="165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latin typeface="Open Sans"/>
                <a:ea typeface="Open Sans"/>
                <a:cs typeface="Open Sans"/>
                <a:sym typeface="Open Sans"/>
              </a:rPr>
              <a:t>Source: Google Analytics</a:t>
            </a:r>
            <a:endParaRPr i="1" sz="800">
              <a:latin typeface="Open Sans"/>
              <a:ea typeface="Open Sans"/>
              <a:cs typeface="Open Sans"/>
              <a:sym typeface="Open Sans"/>
            </a:endParaRPr>
          </a:p>
        </p:txBody>
      </p:sp>
      <p:sp>
        <p:nvSpPr>
          <p:cNvPr id="523" name="Google Shape;523;p40"/>
          <p:cNvSpPr/>
          <p:nvPr/>
        </p:nvSpPr>
        <p:spPr>
          <a:xfrm>
            <a:off x="387625" y="2017000"/>
            <a:ext cx="3562800" cy="2009400"/>
          </a:xfrm>
          <a:prstGeom prst="rect">
            <a:avLst/>
          </a:prstGeom>
          <a:solidFill>
            <a:srgbClr val="FFFFFF">
              <a:alpha val="9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cxnSp>
        <p:nvCxnSpPr>
          <p:cNvPr id="528" name="Google Shape;528;p41"/>
          <p:cNvCxnSpPr/>
          <p:nvPr/>
        </p:nvCxnSpPr>
        <p:spPr>
          <a:xfrm rot="10800000">
            <a:off x="239254" y="1158045"/>
            <a:ext cx="4230900" cy="0"/>
          </a:xfrm>
          <a:prstGeom prst="straightConnector1">
            <a:avLst/>
          </a:prstGeom>
          <a:noFill/>
          <a:ln cap="flat" cmpd="sng" w="9525">
            <a:solidFill>
              <a:srgbClr val="323F4F"/>
            </a:solidFill>
            <a:prstDash val="solid"/>
            <a:miter lim="800000"/>
            <a:headEnd len="sm" w="sm" type="none"/>
            <a:tailEnd len="sm" w="sm" type="none"/>
          </a:ln>
        </p:spPr>
      </p:cxnSp>
      <p:sp>
        <p:nvSpPr>
          <p:cNvPr id="529" name="Google Shape;529;p41"/>
          <p:cNvSpPr/>
          <p:nvPr/>
        </p:nvSpPr>
        <p:spPr>
          <a:xfrm>
            <a:off x="547725" y="1427626"/>
            <a:ext cx="3136390" cy="472897"/>
          </a:xfrm>
          <a:custGeom>
            <a:rect b="b" l="l" r="r" t="t"/>
            <a:pathLst>
              <a:path extrusionOk="0" h="271780" w="1742439">
                <a:moveTo>
                  <a:pt x="1741932" y="0"/>
                </a:moveTo>
                <a:lnTo>
                  <a:pt x="0" y="0"/>
                </a:lnTo>
                <a:lnTo>
                  <a:pt x="132359" y="271272"/>
                </a:lnTo>
                <a:lnTo>
                  <a:pt x="1609598" y="271272"/>
                </a:lnTo>
                <a:lnTo>
                  <a:pt x="174193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30" name="Google Shape;530;p41"/>
          <p:cNvSpPr/>
          <p:nvPr/>
        </p:nvSpPr>
        <p:spPr>
          <a:xfrm>
            <a:off x="845548" y="2025345"/>
            <a:ext cx="2550573" cy="475107"/>
          </a:xfrm>
          <a:custGeom>
            <a:rect b="b" l="l" r="r" t="t"/>
            <a:pathLst>
              <a:path extrusionOk="0" h="273050" w="1384300">
                <a:moveTo>
                  <a:pt x="1383792" y="0"/>
                </a:moveTo>
                <a:lnTo>
                  <a:pt x="0" y="0"/>
                </a:lnTo>
                <a:lnTo>
                  <a:pt x="133096" y="272795"/>
                </a:lnTo>
                <a:lnTo>
                  <a:pt x="1250695" y="272795"/>
                </a:lnTo>
                <a:lnTo>
                  <a:pt x="138379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31" name="Google Shape;531;p41"/>
          <p:cNvSpPr/>
          <p:nvPr/>
        </p:nvSpPr>
        <p:spPr>
          <a:xfrm>
            <a:off x="1164262" y="2687476"/>
            <a:ext cx="1912930" cy="475107"/>
          </a:xfrm>
          <a:custGeom>
            <a:rect b="b" l="l" r="r" t="t"/>
            <a:pathLst>
              <a:path extrusionOk="0" h="273050" w="1038225">
                <a:moveTo>
                  <a:pt x="1037843" y="0"/>
                </a:moveTo>
                <a:lnTo>
                  <a:pt x="0" y="0"/>
                </a:lnTo>
                <a:lnTo>
                  <a:pt x="133096" y="272795"/>
                </a:lnTo>
                <a:lnTo>
                  <a:pt x="904747" y="272795"/>
                </a:lnTo>
                <a:lnTo>
                  <a:pt x="1037843" y="0"/>
                </a:lnTo>
                <a:close/>
              </a:path>
            </a:pathLst>
          </a:custGeom>
          <a:solidFill>
            <a:srgbClr val="042C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32" name="Google Shape;532;p41"/>
          <p:cNvSpPr/>
          <p:nvPr/>
        </p:nvSpPr>
        <p:spPr>
          <a:xfrm>
            <a:off x="1470109" y="3349606"/>
            <a:ext cx="1301024" cy="472895"/>
          </a:xfrm>
          <a:custGeom>
            <a:rect b="b" l="l" r="r" t="t"/>
            <a:pathLst>
              <a:path extrusionOk="0" h="271779" w="706119">
                <a:moveTo>
                  <a:pt x="705611" y="0"/>
                </a:moveTo>
                <a:lnTo>
                  <a:pt x="0" y="0"/>
                </a:lnTo>
                <a:lnTo>
                  <a:pt x="132334" y="271272"/>
                </a:lnTo>
                <a:lnTo>
                  <a:pt x="573278" y="271272"/>
                </a:lnTo>
                <a:lnTo>
                  <a:pt x="705611" y="0"/>
                </a:lnTo>
                <a:close/>
              </a:path>
            </a:pathLst>
          </a:custGeom>
          <a:solidFill>
            <a:srgbClr val="042C6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533" name="Google Shape;533;p41"/>
          <p:cNvSpPr txBox="1"/>
          <p:nvPr/>
        </p:nvSpPr>
        <p:spPr>
          <a:xfrm>
            <a:off x="1601093" y="1483566"/>
            <a:ext cx="1003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Awareness</a:t>
            </a:r>
            <a:endParaRPr sz="600">
              <a:latin typeface="Open Sans"/>
              <a:ea typeface="Open Sans"/>
              <a:cs typeface="Open Sans"/>
              <a:sym typeface="Open Sans"/>
            </a:endParaRPr>
          </a:p>
        </p:txBody>
      </p:sp>
      <p:sp>
        <p:nvSpPr>
          <p:cNvPr id="534" name="Google Shape;534;p41"/>
          <p:cNvSpPr txBox="1"/>
          <p:nvPr/>
        </p:nvSpPr>
        <p:spPr>
          <a:xfrm>
            <a:off x="1742481" y="2089654"/>
            <a:ext cx="756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Interest</a:t>
            </a:r>
            <a:endParaRPr sz="600">
              <a:latin typeface="Open Sans"/>
              <a:ea typeface="Open Sans"/>
              <a:cs typeface="Open Sans"/>
              <a:sym typeface="Open Sans"/>
            </a:endParaRPr>
          </a:p>
        </p:txBody>
      </p:sp>
      <p:sp>
        <p:nvSpPr>
          <p:cNvPr id="535" name="Google Shape;535;p41"/>
          <p:cNvSpPr txBox="1"/>
          <p:nvPr/>
        </p:nvSpPr>
        <p:spPr>
          <a:xfrm>
            <a:off x="1568184" y="2748904"/>
            <a:ext cx="11292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Engagement</a:t>
            </a:r>
            <a:endParaRPr sz="600">
              <a:latin typeface="Open Sans"/>
              <a:ea typeface="Open Sans"/>
              <a:cs typeface="Open Sans"/>
              <a:sym typeface="Open Sans"/>
            </a:endParaRPr>
          </a:p>
        </p:txBody>
      </p:sp>
      <p:sp>
        <p:nvSpPr>
          <p:cNvPr id="536" name="Google Shape;536;p41"/>
          <p:cNvSpPr txBox="1"/>
          <p:nvPr/>
        </p:nvSpPr>
        <p:spPr>
          <a:xfrm>
            <a:off x="1765316" y="3427186"/>
            <a:ext cx="6996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FFFFFF"/>
                </a:solidFill>
                <a:latin typeface="Open Sans"/>
                <a:ea typeface="Open Sans"/>
                <a:cs typeface="Open Sans"/>
                <a:sym typeface="Open Sans"/>
              </a:rPr>
              <a:t>Repeat</a:t>
            </a:r>
            <a:endParaRPr sz="600">
              <a:latin typeface="Open Sans"/>
              <a:ea typeface="Open Sans"/>
              <a:cs typeface="Open Sans"/>
              <a:sym typeface="Open Sans"/>
            </a:endParaRPr>
          </a:p>
        </p:txBody>
      </p:sp>
      <p:grpSp>
        <p:nvGrpSpPr>
          <p:cNvPr id="537" name="Google Shape;537;p41"/>
          <p:cNvGrpSpPr/>
          <p:nvPr/>
        </p:nvGrpSpPr>
        <p:grpSpPr>
          <a:xfrm>
            <a:off x="3684503" y="2187123"/>
            <a:ext cx="932715" cy="80307"/>
            <a:chOff x="5066570" y="2713945"/>
            <a:chExt cx="1224035" cy="121200"/>
          </a:xfrm>
        </p:grpSpPr>
        <p:cxnSp>
          <p:nvCxnSpPr>
            <p:cNvPr id="538" name="Google Shape;538;p41"/>
            <p:cNvCxnSpPr/>
            <p:nvPr/>
          </p:nvCxnSpPr>
          <p:spPr>
            <a:xfrm rot="10800000">
              <a:off x="5066570" y="2782953"/>
              <a:ext cx="1148700" cy="0"/>
            </a:xfrm>
            <a:prstGeom prst="straightConnector1">
              <a:avLst/>
            </a:prstGeom>
            <a:noFill/>
            <a:ln cap="flat" cmpd="sng" w="28575">
              <a:solidFill>
                <a:srgbClr val="2E75B5"/>
              </a:solidFill>
              <a:prstDash val="solid"/>
              <a:miter lim="800000"/>
              <a:headEnd len="sm" w="sm" type="none"/>
              <a:tailEnd len="sm" w="sm" type="none"/>
            </a:ln>
          </p:spPr>
        </p:cxnSp>
        <p:sp>
          <p:nvSpPr>
            <p:cNvPr id="539" name="Google Shape;539;p41"/>
            <p:cNvSpPr/>
            <p:nvPr/>
          </p:nvSpPr>
          <p:spPr>
            <a:xfrm>
              <a:off x="6171805" y="2713945"/>
              <a:ext cx="118800" cy="121200"/>
            </a:xfrm>
            <a:prstGeom prst="ellipse">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40" name="Google Shape;540;p41"/>
          <p:cNvSpPr txBox="1"/>
          <p:nvPr/>
        </p:nvSpPr>
        <p:spPr>
          <a:xfrm>
            <a:off x="786729" y="872479"/>
            <a:ext cx="28992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100">
                <a:solidFill>
                  <a:srgbClr val="000000"/>
                </a:solidFill>
                <a:latin typeface="Open Sans"/>
                <a:ea typeface="Open Sans"/>
                <a:cs typeface="Open Sans"/>
                <a:sym typeface="Open Sans"/>
              </a:rPr>
              <a:t>Different Stages of Customer Adoption</a:t>
            </a:r>
            <a:endParaRPr sz="700">
              <a:latin typeface="Open Sans"/>
              <a:ea typeface="Open Sans"/>
              <a:cs typeface="Open Sans"/>
              <a:sym typeface="Open Sans"/>
            </a:endParaRPr>
          </a:p>
        </p:txBody>
      </p:sp>
      <p:sp>
        <p:nvSpPr>
          <p:cNvPr id="541" name="Google Shape;541;p41"/>
          <p:cNvSpPr txBox="1"/>
          <p:nvPr/>
        </p:nvSpPr>
        <p:spPr>
          <a:xfrm>
            <a:off x="4762904" y="984603"/>
            <a:ext cx="3912600" cy="184200"/>
          </a:xfrm>
          <a:prstGeom prst="rect">
            <a:avLst/>
          </a:prstGeom>
          <a:solidFill>
            <a:srgbClr val="78909C"/>
          </a:solid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lang="en" sz="1100">
                <a:solidFill>
                  <a:srgbClr val="FFFFFF"/>
                </a:solidFill>
                <a:latin typeface="Open Sans"/>
                <a:ea typeface="Open Sans"/>
                <a:cs typeface="Open Sans"/>
                <a:sym typeface="Open Sans"/>
              </a:rPr>
              <a:t>Marketing tactics</a:t>
            </a:r>
            <a:endParaRPr sz="1100">
              <a:solidFill>
                <a:srgbClr val="000000"/>
              </a:solidFill>
              <a:latin typeface="Open Sans"/>
              <a:ea typeface="Open Sans"/>
              <a:cs typeface="Open Sans"/>
              <a:sym typeface="Open Sans"/>
            </a:endParaRPr>
          </a:p>
        </p:txBody>
      </p:sp>
      <p:sp>
        <p:nvSpPr>
          <p:cNvPr id="542" name="Google Shape;542;p4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Promotion</a:t>
            </a:r>
            <a:endParaRPr/>
          </a:p>
        </p:txBody>
      </p:sp>
      <p:sp>
        <p:nvSpPr>
          <p:cNvPr id="543" name="Google Shape;543;p4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SOUR will create product interest</a:t>
            </a:r>
            <a:endParaRPr/>
          </a:p>
        </p:txBody>
      </p:sp>
      <p:sp>
        <p:nvSpPr>
          <p:cNvPr id="544" name="Google Shape;544;p41"/>
          <p:cNvSpPr txBox="1"/>
          <p:nvPr/>
        </p:nvSpPr>
        <p:spPr>
          <a:xfrm>
            <a:off x="4762875" y="1248325"/>
            <a:ext cx="39126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Partnerships with KOLs (Key Opinion Leaders)</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100">
                <a:solidFill>
                  <a:schemeClr val="dk1"/>
                </a:solidFill>
                <a:latin typeface="Open Sans"/>
                <a:ea typeface="Open Sans"/>
                <a:cs typeface="Open Sans"/>
                <a:sym typeface="Open Sans"/>
              </a:rPr>
              <a:t>Through partnering with KOLs (otherwise known as social media influencers), SOUR can reach a targeted </a:t>
            </a:r>
            <a:r>
              <a:rPr lang="en" sz="1100">
                <a:solidFill>
                  <a:schemeClr val="dk1"/>
                </a:solidFill>
                <a:latin typeface="Open Sans"/>
                <a:ea typeface="Open Sans"/>
                <a:cs typeface="Open Sans"/>
                <a:sym typeface="Open Sans"/>
              </a:rPr>
              <a:t>demographic, have a wide reach, and receive product endorsements. In turn, the influencers’ following will become interested in SOURs’ products. </a:t>
            </a:r>
            <a:endParaRPr/>
          </a:p>
        </p:txBody>
      </p:sp>
      <p:pic>
        <p:nvPicPr>
          <p:cNvPr id="545" name="Google Shape;545;p41"/>
          <p:cNvPicPr preferRelativeResize="0"/>
          <p:nvPr/>
        </p:nvPicPr>
        <p:blipFill>
          <a:blip r:embed="rId3">
            <a:alphaModFix/>
          </a:blip>
          <a:stretch>
            <a:fillRect/>
          </a:stretch>
        </p:blipFill>
        <p:spPr>
          <a:xfrm>
            <a:off x="5809713" y="2571750"/>
            <a:ext cx="858375" cy="858375"/>
          </a:xfrm>
          <a:prstGeom prst="rect">
            <a:avLst/>
          </a:prstGeom>
          <a:noFill/>
          <a:ln>
            <a:noFill/>
          </a:ln>
        </p:spPr>
      </p:pic>
      <p:pic>
        <p:nvPicPr>
          <p:cNvPr id="546" name="Google Shape;546;p41"/>
          <p:cNvPicPr preferRelativeResize="0"/>
          <p:nvPr/>
        </p:nvPicPr>
        <p:blipFill>
          <a:blip r:embed="rId4">
            <a:alphaModFix/>
          </a:blip>
          <a:stretch>
            <a:fillRect/>
          </a:stretch>
        </p:blipFill>
        <p:spPr>
          <a:xfrm>
            <a:off x="6770312" y="2571750"/>
            <a:ext cx="858375" cy="858375"/>
          </a:xfrm>
          <a:prstGeom prst="rect">
            <a:avLst/>
          </a:prstGeom>
          <a:noFill/>
          <a:ln>
            <a:noFill/>
          </a:ln>
        </p:spPr>
      </p:pic>
      <p:sp>
        <p:nvSpPr>
          <p:cNvPr id="547" name="Google Shape;547;p41"/>
          <p:cNvSpPr/>
          <p:nvPr/>
        </p:nvSpPr>
        <p:spPr>
          <a:xfrm>
            <a:off x="454925" y="2479850"/>
            <a:ext cx="3454800" cy="1421400"/>
          </a:xfrm>
          <a:prstGeom prst="rect">
            <a:avLst/>
          </a:prstGeom>
          <a:solidFill>
            <a:srgbClr val="FFFFFF">
              <a:alpha val="9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cxnSp>
        <p:nvCxnSpPr>
          <p:cNvPr id="552" name="Google Shape;552;p42"/>
          <p:cNvCxnSpPr/>
          <p:nvPr/>
        </p:nvCxnSpPr>
        <p:spPr>
          <a:xfrm rot="10800000">
            <a:off x="239254" y="1234245"/>
            <a:ext cx="4230900" cy="0"/>
          </a:xfrm>
          <a:prstGeom prst="straightConnector1">
            <a:avLst/>
          </a:prstGeom>
          <a:noFill/>
          <a:ln cap="flat" cmpd="sng" w="9525">
            <a:solidFill>
              <a:srgbClr val="323F4F"/>
            </a:solidFill>
            <a:prstDash val="solid"/>
            <a:miter lim="800000"/>
            <a:headEnd len="sm" w="sm" type="none"/>
            <a:tailEnd len="sm" w="sm" type="none"/>
          </a:ln>
        </p:spPr>
      </p:cxnSp>
      <p:sp>
        <p:nvSpPr>
          <p:cNvPr id="553" name="Google Shape;553;p42"/>
          <p:cNvSpPr/>
          <p:nvPr/>
        </p:nvSpPr>
        <p:spPr>
          <a:xfrm>
            <a:off x="547725" y="1503826"/>
            <a:ext cx="3136390" cy="472897"/>
          </a:xfrm>
          <a:custGeom>
            <a:rect b="b" l="l" r="r" t="t"/>
            <a:pathLst>
              <a:path extrusionOk="0" h="271780" w="1742439">
                <a:moveTo>
                  <a:pt x="1741932" y="0"/>
                </a:moveTo>
                <a:lnTo>
                  <a:pt x="0" y="0"/>
                </a:lnTo>
                <a:lnTo>
                  <a:pt x="132359" y="271272"/>
                </a:lnTo>
                <a:lnTo>
                  <a:pt x="1609598" y="271272"/>
                </a:lnTo>
                <a:lnTo>
                  <a:pt x="174193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54" name="Google Shape;554;p42"/>
          <p:cNvSpPr/>
          <p:nvPr/>
        </p:nvSpPr>
        <p:spPr>
          <a:xfrm>
            <a:off x="845548" y="2101545"/>
            <a:ext cx="2550573" cy="475107"/>
          </a:xfrm>
          <a:custGeom>
            <a:rect b="b" l="l" r="r" t="t"/>
            <a:pathLst>
              <a:path extrusionOk="0" h="273050" w="1384300">
                <a:moveTo>
                  <a:pt x="1383792" y="0"/>
                </a:moveTo>
                <a:lnTo>
                  <a:pt x="0" y="0"/>
                </a:lnTo>
                <a:lnTo>
                  <a:pt x="133096" y="272795"/>
                </a:lnTo>
                <a:lnTo>
                  <a:pt x="1250695" y="272795"/>
                </a:lnTo>
                <a:lnTo>
                  <a:pt x="138379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55" name="Google Shape;555;p42"/>
          <p:cNvSpPr/>
          <p:nvPr/>
        </p:nvSpPr>
        <p:spPr>
          <a:xfrm>
            <a:off x="1164262" y="2763676"/>
            <a:ext cx="1912930" cy="475107"/>
          </a:xfrm>
          <a:custGeom>
            <a:rect b="b" l="l" r="r" t="t"/>
            <a:pathLst>
              <a:path extrusionOk="0" h="273050" w="1038225">
                <a:moveTo>
                  <a:pt x="1037843" y="0"/>
                </a:moveTo>
                <a:lnTo>
                  <a:pt x="0" y="0"/>
                </a:lnTo>
                <a:lnTo>
                  <a:pt x="133096" y="272795"/>
                </a:lnTo>
                <a:lnTo>
                  <a:pt x="904747" y="272795"/>
                </a:lnTo>
                <a:lnTo>
                  <a:pt x="1037843"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56" name="Google Shape;556;p42"/>
          <p:cNvSpPr/>
          <p:nvPr/>
        </p:nvSpPr>
        <p:spPr>
          <a:xfrm>
            <a:off x="1470109" y="3425806"/>
            <a:ext cx="1301024" cy="472895"/>
          </a:xfrm>
          <a:custGeom>
            <a:rect b="b" l="l" r="r" t="t"/>
            <a:pathLst>
              <a:path extrusionOk="0" h="271779" w="706119">
                <a:moveTo>
                  <a:pt x="705611" y="0"/>
                </a:moveTo>
                <a:lnTo>
                  <a:pt x="0" y="0"/>
                </a:lnTo>
                <a:lnTo>
                  <a:pt x="132334" y="271272"/>
                </a:lnTo>
                <a:lnTo>
                  <a:pt x="573278" y="271272"/>
                </a:lnTo>
                <a:lnTo>
                  <a:pt x="705611"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57" name="Google Shape;557;p42"/>
          <p:cNvSpPr txBox="1"/>
          <p:nvPr/>
        </p:nvSpPr>
        <p:spPr>
          <a:xfrm>
            <a:off x="1601093" y="1559766"/>
            <a:ext cx="10032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Awareness</a:t>
            </a:r>
            <a:endParaRPr sz="800"/>
          </a:p>
        </p:txBody>
      </p:sp>
      <p:sp>
        <p:nvSpPr>
          <p:cNvPr id="558" name="Google Shape;558;p42"/>
          <p:cNvSpPr txBox="1"/>
          <p:nvPr/>
        </p:nvSpPr>
        <p:spPr>
          <a:xfrm>
            <a:off x="1744544" y="2157129"/>
            <a:ext cx="7563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Interest</a:t>
            </a:r>
            <a:endParaRPr sz="800"/>
          </a:p>
        </p:txBody>
      </p:sp>
      <p:sp>
        <p:nvSpPr>
          <p:cNvPr id="559" name="Google Shape;559;p42"/>
          <p:cNvSpPr txBox="1"/>
          <p:nvPr/>
        </p:nvSpPr>
        <p:spPr>
          <a:xfrm>
            <a:off x="1568184" y="2825104"/>
            <a:ext cx="11292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Desire</a:t>
            </a:r>
            <a:endParaRPr sz="800"/>
          </a:p>
        </p:txBody>
      </p:sp>
      <p:sp>
        <p:nvSpPr>
          <p:cNvPr id="560" name="Google Shape;560;p42"/>
          <p:cNvSpPr txBox="1"/>
          <p:nvPr/>
        </p:nvSpPr>
        <p:spPr>
          <a:xfrm>
            <a:off x="1765316" y="3503386"/>
            <a:ext cx="6996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Repeat</a:t>
            </a:r>
            <a:endParaRPr sz="800"/>
          </a:p>
        </p:txBody>
      </p:sp>
      <p:grpSp>
        <p:nvGrpSpPr>
          <p:cNvPr id="561" name="Google Shape;561;p42"/>
          <p:cNvGrpSpPr/>
          <p:nvPr/>
        </p:nvGrpSpPr>
        <p:grpSpPr>
          <a:xfrm>
            <a:off x="3685928" y="2940898"/>
            <a:ext cx="932715" cy="80307"/>
            <a:chOff x="5066570" y="2713945"/>
            <a:chExt cx="1224035" cy="121200"/>
          </a:xfrm>
        </p:grpSpPr>
        <p:cxnSp>
          <p:nvCxnSpPr>
            <p:cNvPr id="562" name="Google Shape;562;p42"/>
            <p:cNvCxnSpPr/>
            <p:nvPr/>
          </p:nvCxnSpPr>
          <p:spPr>
            <a:xfrm rot="10800000">
              <a:off x="5066570" y="2782953"/>
              <a:ext cx="1148700" cy="0"/>
            </a:xfrm>
            <a:prstGeom prst="straightConnector1">
              <a:avLst/>
            </a:prstGeom>
            <a:noFill/>
            <a:ln cap="flat" cmpd="sng" w="28575">
              <a:solidFill>
                <a:srgbClr val="2E75B5"/>
              </a:solidFill>
              <a:prstDash val="solid"/>
              <a:miter lim="800000"/>
              <a:headEnd len="sm" w="sm" type="none"/>
              <a:tailEnd len="sm" w="sm" type="none"/>
            </a:ln>
          </p:spPr>
        </p:cxnSp>
        <p:sp>
          <p:nvSpPr>
            <p:cNvPr id="563" name="Google Shape;563;p42"/>
            <p:cNvSpPr/>
            <p:nvPr/>
          </p:nvSpPr>
          <p:spPr>
            <a:xfrm>
              <a:off x="6171805" y="2713945"/>
              <a:ext cx="118800" cy="121200"/>
            </a:xfrm>
            <a:prstGeom prst="ellipse">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64" name="Google Shape;564;p42"/>
          <p:cNvSpPr txBox="1"/>
          <p:nvPr/>
        </p:nvSpPr>
        <p:spPr>
          <a:xfrm>
            <a:off x="786729" y="948679"/>
            <a:ext cx="2899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solidFill>
                  <a:srgbClr val="000000"/>
                </a:solidFill>
                <a:latin typeface="Calibri"/>
                <a:ea typeface="Calibri"/>
                <a:cs typeface="Calibri"/>
                <a:sym typeface="Calibri"/>
              </a:rPr>
              <a:t>Different Stages of Customer Adoption</a:t>
            </a:r>
            <a:endParaRPr sz="900"/>
          </a:p>
        </p:txBody>
      </p:sp>
      <p:sp>
        <p:nvSpPr>
          <p:cNvPr id="565" name="Google Shape;565;p42"/>
          <p:cNvSpPr txBox="1"/>
          <p:nvPr/>
        </p:nvSpPr>
        <p:spPr>
          <a:xfrm>
            <a:off x="4762904" y="984603"/>
            <a:ext cx="3912600" cy="214800"/>
          </a:xfrm>
          <a:prstGeom prst="rect">
            <a:avLst/>
          </a:prstGeom>
          <a:solidFill>
            <a:srgbClr val="78909C"/>
          </a:solid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lang="en" sz="1300">
                <a:solidFill>
                  <a:srgbClr val="FFFFFF"/>
                </a:solidFill>
                <a:latin typeface="Calibri"/>
                <a:ea typeface="Calibri"/>
                <a:cs typeface="Calibri"/>
                <a:sym typeface="Calibri"/>
              </a:rPr>
              <a:t>Marketing tactics</a:t>
            </a:r>
            <a:endParaRPr sz="1300">
              <a:solidFill>
                <a:srgbClr val="000000"/>
              </a:solidFill>
              <a:latin typeface="Calibri"/>
              <a:ea typeface="Calibri"/>
              <a:cs typeface="Calibri"/>
              <a:sym typeface="Calibri"/>
            </a:endParaRPr>
          </a:p>
        </p:txBody>
      </p:sp>
      <p:sp>
        <p:nvSpPr>
          <p:cNvPr id="566" name="Google Shape;566;p42"/>
          <p:cNvSpPr/>
          <p:nvPr/>
        </p:nvSpPr>
        <p:spPr>
          <a:xfrm>
            <a:off x="454925" y="3297800"/>
            <a:ext cx="3562800" cy="726000"/>
          </a:xfrm>
          <a:prstGeom prst="rect">
            <a:avLst/>
          </a:prstGeom>
          <a:solidFill>
            <a:srgbClr val="FFFFFF">
              <a:alpha val="92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Promotion</a:t>
            </a:r>
            <a:endParaRPr/>
          </a:p>
        </p:txBody>
      </p:sp>
      <p:sp>
        <p:nvSpPr>
          <p:cNvPr id="568" name="Google Shape;568;p42"/>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SOUR </a:t>
            </a:r>
            <a:r>
              <a:rPr lang="en"/>
              <a:t>will</a:t>
            </a:r>
            <a:r>
              <a:rPr lang="en"/>
              <a:t> encourage brand desire</a:t>
            </a:r>
            <a:endParaRPr/>
          </a:p>
        </p:txBody>
      </p:sp>
      <p:sp>
        <p:nvSpPr>
          <p:cNvPr id="569" name="Google Shape;569;p42"/>
          <p:cNvSpPr txBox="1"/>
          <p:nvPr/>
        </p:nvSpPr>
        <p:spPr>
          <a:xfrm>
            <a:off x="4762900" y="1408600"/>
            <a:ext cx="152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Strong social media presence</a:t>
            </a:r>
            <a:endParaRPr b="1" sz="1200">
              <a:latin typeface="Open Sans"/>
              <a:ea typeface="Open Sans"/>
              <a:cs typeface="Open Sans"/>
              <a:sym typeface="Open Sans"/>
            </a:endParaRPr>
          </a:p>
        </p:txBody>
      </p:sp>
      <p:pic>
        <p:nvPicPr>
          <p:cNvPr id="570" name="Google Shape;570;p42"/>
          <p:cNvPicPr preferRelativeResize="0"/>
          <p:nvPr/>
        </p:nvPicPr>
        <p:blipFill>
          <a:blip r:embed="rId3">
            <a:alphaModFix/>
          </a:blip>
          <a:stretch>
            <a:fillRect/>
          </a:stretch>
        </p:blipFill>
        <p:spPr>
          <a:xfrm>
            <a:off x="6290201" y="1362325"/>
            <a:ext cx="554100" cy="554100"/>
          </a:xfrm>
          <a:prstGeom prst="rect">
            <a:avLst/>
          </a:prstGeom>
          <a:noFill/>
          <a:ln>
            <a:noFill/>
          </a:ln>
        </p:spPr>
      </p:pic>
      <p:pic>
        <p:nvPicPr>
          <p:cNvPr id="571" name="Google Shape;571;p42"/>
          <p:cNvPicPr preferRelativeResize="0"/>
          <p:nvPr/>
        </p:nvPicPr>
        <p:blipFill>
          <a:blip r:embed="rId4">
            <a:alphaModFix/>
          </a:blip>
          <a:stretch>
            <a:fillRect/>
          </a:stretch>
        </p:blipFill>
        <p:spPr>
          <a:xfrm>
            <a:off x="6959875" y="1276361"/>
            <a:ext cx="726051" cy="726051"/>
          </a:xfrm>
          <a:prstGeom prst="rect">
            <a:avLst/>
          </a:prstGeom>
          <a:noFill/>
          <a:ln>
            <a:noFill/>
          </a:ln>
        </p:spPr>
      </p:pic>
      <p:pic>
        <p:nvPicPr>
          <p:cNvPr id="572" name="Google Shape;572;p42"/>
          <p:cNvPicPr preferRelativeResize="0"/>
          <p:nvPr/>
        </p:nvPicPr>
        <p:blipFill>
          <a:blip r:embed="rId5">
            <a:alphaModFix/>
          </a:blip>
          <a:stretch>
            <a:fillRect/>
          </a:stretch>
        </p:blipFill>
        <p:spPr>
          <a:xfrm>
            <a:off x="7801500" y="1362325"/>
            <a:ext cx="554100" cy="554100"/>
          </a:xfrm>
          <a:prstGeom prst="rect">
            <a:avLst/>
          </a:prstGeom>
          <a:noFill/>
          <a:ln>
            <a:noFill/>
          </a:ln>
        </p:spPr>
      </p:pic>
      <p:sp>
        <p:nvSpPr>
          <p:cNvPr id="573" name="Google Shape;573;p42"/>
          <p:cNvSpPr txBox="1"/>
          <p:nvPr/>
        </p:nvSpPr>
        <p:spPr>
          <a:xfrm>
            <a:off x="4762900" y="1962700"/>
            <a:ext cx="39126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Through conveying a strong presence </a:t>
            </a:r>
            <a:r>
              <a:rPr lang="en" sz="1000">
                <a:latin typeface="Open Sans"/>
                <a:ea typeface="Open Sans"/>
                <a:cs typeface="Open Sans"/>
                <a:sym typeface="Open Sans"/>
              </a:rPr>
              <a:t>across</a:t>
            </a:r>
            <a:r>
              <a:rPr lang="en" sz="1000">
                <a:latin typeface="Open Sans"/>
                <a:ea typeface="Open Sans"/>
                <a:cs typeface="Open Sans"/>
                <a:sym typeface="Open Sans"/>
              </a:rPr>
              <a:t> SOUR’s Instagram, Twitter, and Tik Tok, we can educate our customers, and position ourselves as witty thought leaders whilst creating engagement. The Sour Pods social media will be mainly focussed on posting </a:t>
            </a:r>
            <a:r>
              <a:rPr b="1" lang="en" sz="1000">
                <a:latin typeface="Open Sans"/>
                <a:ea typeface="Open Sans"/>
                <a:cs typeface="Open Sans"/>
                <a:sym typeface="Open Sans"/>
              </a:rPr>
              <a:t>short clips on Sour Pods, stories and experiences from satisfied consumers, and actively communicating with consumers.</a:t>
            </a:r>
            <a:r>
              <a:rPr lang="en" sz="1000">
                <a:latin typeface="Open Sans"/>
                <a:ea typeface="Open Sans"/>
                <a:cs typeface="Open Sans"/>
                <a:sym typeface="Open Sans"/>
              </a:rPr>
              <a:t> </a:t>
            </a:r>
            <a:endParaRPr sz="1000">
              <a:latin typeface="Open Sans"/>
              <a:ea typeface="Open Sans"/>
              <a:cs typeface="Open Sans"/>
              <a:sym typeface="Open Sans"/>
            </a:endParaRPr>
          </a:p>
          <a:p>
            <a:pPr indent="0" lvl="0" marL="0" rtl="0" algn="l">
              <a:spcBef>
                <a:spcPts val="0"/>
              </a:spcBef>
              <a:spcAft>
                <a:spcPts val="0"/>
              </a:spcAft>
              <a:buNone/>
            </a:pPr>
            <a:r>
              <a:t/>
            </a:r>
            <a:endParaRPr sz="1000">
              <a:latin typeface="Open Sans"/>
              <a:ea typeface="Open Sans"/>
              <a:cs typeface="Open Sans"/>
              <a:sym typeface="Open Sans"/>
            </a:endParaRPr>
          </a:p>
          <a:p>
            <a:pPr indent="0" lvl="0" marL="0" rtl="0" algn="l">
              <a:spcBef>
                <a:spcPts val="0"/>
              </a:spcBef>
              <a:spcAft>
                <a:spcPts val="0"/>
              </a:spcAft>
              <a:buNone/>
            </a:pPr>
            <a:r>
              <a:rPr b="1" lang="en" sz="1100">
                <a:latin typeface="Open Sans"/>
                <a:ea typeface="Open Sans"/>
                <a:cs typeface="Open Sans"/>
                <a:sym typeface="Open Sans"/>
              </a:rPr>
              <a:t>Content:</a:t>
            </a:r>
            <a:endParaRPr b="1" sz="11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While Sour Pods is serious about saving the environment, we also wants to promote having fun with our product, so every month Sour Pods will have a contest online where customers can send in videos of themselves whether it's consuming them in a unique way or place. The winner will be the next month’s feature advertising video, along with a three month supply of Sour Pods. </a:t>
            </a:r>
            <a:endParaRPr sz="10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cxnSp>
        <p:nvCxnSpPr>
          <p:cNvPr id="578" name="Google Shape;578;p43"/>
          <p:cNvCxnSpPr/>
          <p:nvPr/>
        </p:nvCxnSpPr>
        <p:spPr>
          <a:xfrm rot="10800000">
            <a:off x="239254" y="1234245"/>
            <a:ext cx="4230900" cy="0"/>
          </a:xfrm>
          <a:prstGeom prst="straightConnector1">
            <a:avLst/>
          </a:prstGeom>
          <a:noFill/>
          <a:ln cap="flat" cmpd="sng" w="9525">
            <a:solidFill>
              <a:srgbClr val="323F4F"/>
            </a:solidFill>
            <a:prstDash val="solid"/>
            <a:miter lim="800000"/>
            <a:headEnd len="sm" w="sm" type="none"/>
            <a:tailEnd len="sm" w="sm" type="none"/>
          </a:ln>
        </p:spPr>
      </p:cxnSp>
      <p:sp>
        <p:nvSpPr>
          <p:cNvPr id="579" name="Google Shape;579;p43"/>
          <p:cNvSpPr/>
          <p:nvPr/>
        </p:nvSpPr>
        <p:spPr>
          <a:xfrm>
            <a:off x="547725" y="1503826"/>
            <a:ext cx="3136390" cy="472897"/>
          </a:xfrm>
          <a:custGeom>
            <a:rect b="b" l="l" r="r" t="t"/>
            <a:pathLst>
              <a:path extrusionOk="0" h="271780" w="1742439">
                <a:moveTo>
                  <a:pt x="1741932" y="0"/>
                </a:moveTo>
                <a:lnTo>
                  <a:pt x="0" y="0"/>
                </a:lnTo>
                <a:lnTo>
                  <a:pt x="132359" y="271272"/>
                </a:lnTo>
                <a:lnTo>
                  <a:pt x="1609598" y="271272"/>
                </a:lnTo>
                <a:lnTo>
                  <a:pt x="174193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80" name="Google Shape;580;p43"/>
          <p:cNvSpPr/>
          <p:nvPr/>
        </p:nvSpPr>
        <p:spPr>
          <a:xfrm>
            <a:off x="845548" y="2101545"/>
            <a:ext cx="2550573" cy="475107"/>
          </a:xfrm>
          <a:custGeom>
            <a:rect b="b" l="l" r="r" t="t"/>
            <a:pathLst>
              <a:path extrusionOk="0" h="273050" w="1384300">
                <a:moveTo>
                  <a:pt x="1383792" y="0"/>
                </a:moveTo>
                <a:lnTo>
                  <a:pt x="0" y="0"/>
                </a:lnTo>
                <a:lnTo>
                  <a:pt x="133096" y="272795"/>
                </a:lnTo>
                <a:lnTo>
                  <a:pt x="1250695" y="272795"/>
                </a:lnTo>
                <a:lnTo>
                  <a:pt x="1383792"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81" name="Google Shape;581;p43"/>
          <p:cNvSpPr/>
          <p:nvPr/>
        </p:nvSpPr>
        <p:spPr>
          <a:xfrm>
            <a:off x="1164262" y="2763676"/>
            <a:ext cx="1912930" cy="475107"/>
          </a:xfrm>
          <a:custGeom>
            <a:rect b="b" l="l" r="r" t="t"/>
            <a:pathLst>
              <a:path extrusionOk="0" h="273050" w="1038225">
                <a:moveTo>
                  <a:pt x="1037843" y="0"/>
                </a:moveTo>
                <a:lnTo>
                  <a:pt x="0" y="0"/>
                </a:lnTo>
                <a:lnTo>
                  <a:pt x="133096" y="272795"/>
                </a:lnTo>
                <a:lnTo>
                  <a:pt x="904747" y="272795"/>
                </a:lnTo>
                <a:lnTo>
                  <a:pt x="1037843"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82" name="Google Shape;582;p43"/>
          <p:cNvSpPr/>
          <p:nvPr/>
        </p:nvSpPr>
        <p:spPr>
          <a:xfrm>
            <a:off x="1470109" y="3425806"/>
            <a:ext cx="1301024" cy="472895"/>
          </a:xfrm>
          <a:custGeom>
            <a:rect b="b" l="l" r="r" t="t"/>
            <a:pathLst>
              <a:path extrusionOk="0" h="271779" w="706119">
                <a:moveTo>
                  <a:pt x="705611" y="0"/>
                </a:moveTo>
                <a:lnTo>
                  <a:pt x="0" y="0"/>
                </a:lnTo>
                <a:lnTo>
                  <a:pt x="132334" y="271272"/>
                </a:lnTo>
                <a:lnTo>
                  <a:pt x="573278" y="271272"/>
                </a:lnTo>
                <a:lnTo>
                  <a:pt x="705611" y="0"/>
                </a:lnTo>
                <a:close/>
              </a:path>
            </a:pathLst>
          </a:custGeom>
          <a:solidFill>
            <a:srgbClr val="78909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600">
              <a:solidFill>
                <a:srgbClr val="000000"/>
              </a:solidFill>
              <a:latin typeface="Calibri"/>
              <a:ea typeface="Calibri"/>
              <a:cs typeface="Calibri"/>
              <a:sym typeface="Calibri"/>
            </a:endParaRPr>
          </a:p>
        </p:txBody>
      </p:sp>
      <p:sp>
        <p:nvSpPr>
          <p:cNvPr id="583" name="Google Shape;583;p43"/>
          <p:cNvSpPr txBox="1"/>
          <p:nvPr/>
        </p:nvSpPr>
        <p:spPr>
          <a:xfrm>
            <a:off x="1601093" y="1559766"/>
            <a:ext cx="10032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Awareness</a:t>
            </a:r>
            <a:endParaRPr sz="800"/>
          </a:p>
        </p:txBody>
      </p:sp>
      <p:sp>
        <p:nvSpPr>
          <p:cNvPr id="584" name="Google Shape;584;p43"/>
          <p:cNvSpPr txBox="1"/>
          <p:nvPr/>
        </p:nvSpPr>
        <p:spPr>
          <a:xfrm>
            <a:off x="1744544" y="2157129"/>
            <a:ext cx="7563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Interest</a:t>
            </a:r>
            <a:endParaRPr sz="800"/>
          </a:p>
        </p:txBody>
      </p:sp>
      <p:sp>
        <p:nvSpPr>
          <p:cNvPr id="585" name="Google Shape;585;p43"/>
          <p:cNvSpPr txBox="1"/>
          <p:nvPr/>
        </p:nvSpPr>
        <p:spPr>
          <a:xfrm>
            <a:off x="1568184" y="2825104"/>
            <a:ext cx="11292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Desire</a:t>
            </a:r>
            <a:endParaRPr sz="800"/>
          </a:p>
        </p:txBody>
      </p:sp>
      <p:sp>
        <p:nvSpPr>
          <p:cNvPr id="586" name="Google Shape;586;p43"/>
          <p:cNvSpPr txBox="1"/>
          <p:nvPr/>
        </p:nvSpPr>
        <p:spPr>
          <a:xfrm>
            <a:off x="1765316" y="3503386"/>
            <a:ext cx="699600" cy="307800"/>
          </a:xfrm>
          <a:prstGeom prst="rect">
            <a:avLst/>
          </a:prstGeom>
          <a:solidFill>
            <a:srgbClr val="78909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a:solidFill>
                  <a:srgbClr val="FFFFFF"/>
                </a:solidFill>
                <a:latin typeface="Calibri"/>
                <a:ea typeface="Calibri"/>
                <a:cs typeface="Calibri"/>
                <a:sym typeface="Calibri"/>
              </a:rPr>
              <a:t>Action</a:t>
            </a:r>
            <a:endParaRPr sz="800"/>
          </a:p>
        </p:txBody>
      </p:sp>
      <p:sp>
        <p:nvSpPr>
          <p:cNvPr id="587" name="Google Shape;587;p43"/>
          <p:cNvSpPr txBox="1"/>
          <p:nvPr/>
        </p:nvSpPr>
        <p:spPr>
          <a:xfrm>
            <a:off x="786729" y="948679"/>
            <a:ext cx="2899200" cy="29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300">
                <a:solidFill>
                  <a:srgbClr val="000000"/>
                </a:solidFill>
                <a:latin typeface="Calibri"/>
                <a:ea typeface="Calibri"/>
                <a:cs typeface="Calibri"/>
                <a:sym typeface="Calibri"/>
              </a:rPr>
              <a:t>Different Stages of Customer Adoption</a:t>
            </a:r>
            <a:endParaRPr sz="900"/>
          </a:p>
        </p:txBody>
      </p:sp>
      <p:sp>
        <p:nvSpPr>
          <p:cNvPr id="588" name="Google Shape;588;p43"/>
          <p:cNvSpPr txBox="1"/>
          <p:nvPr/>
        </p:nvSpPr>
        <p:spPr>
          <a:xfrm>
            <a:off x="4762904" y="984603"/>
            <a:ext cx="3912600" cy="214800"/>
          </a:xfrm>
          <a:prstGeom prst="rect">
            <a:avLst/>
          </a:prstGeom>
          <a:solidFill>
            <a:srgbClr val="78909C"/>
          </a:solidFill>
          <a:ln>
            <a:noFill/>
          </a:ln>
        </p:spPr>
        <p:txBody>
          <a:bodyPr anchorCtr="0" anchor="t" bIns="0" lIns="0" spcFirstLastPara="1" rIns="0" wrap="square" tIns="14600">
            <a:spAutoFit/>
          </a:bodyPr>
          <a:lstStyle/>
          <a:p>
            <a:pPr indent="0" lvl="0" marL="0" marR="0" rtl="0" algn="ctr">
              <a:lnSpc>
                <a:spcPct val="100000"/>
              </a:lnSpc>
              <a:spcBef>
                <a:spcPts val="0"/>
              </a:spcBef>
              <a:spcAft>
                <a:spcPts val="0"/>
              </a:spcAft>
              <a:buNone/>
            </a:pPr>
            <a:r>
              <a:rPr lang="en" sz="1300">
                <a:solidFill>
                  <a:srgbClr val="FFFFFF"/>
                </a:solidFill>
                <a:latin typeface="Calibri"/>
                <a:ea typeface="Calibri"/>
                <a:cs typeface="Calibri"/>
                <a:sym typeface="Calibri"/>
              </a:rPr>
              <a:t>Marketing tactics</a:t>
            </a:r>
            <a:endParaRPr sz="1300">
              <a:solidFill>
                <a:srgbClr val="000000"/>
              </a:solidFill>
              <a:latin typeface="Calibri"/>
              <a:ea typeface="Calibri"/>
              <a:cs typeface="Calibri"/>
              <a:sym typeface="Calibri"/>
            </a:endParaRPr>
          </a:p>
        </p:txBody>
      </p:sp>
      <p:grpSp>
        <p:nvGrpSpPr>
          <p:cNvPr id="589" name="Google Shape;589;p43"/>
          <p:cNvGrpSpPr/>
          <p:nvPr/>
        </p:nvGrpSpPr>
        <p:grpSpPr>
          <a:xfrm>
            <a:off x="3081678" y="3620710"/>
            <a:ext cx="1388161" cy="78598"/>
            <a:chOff x="3985073" y="2713945"/>
            <a:chExt cx="2305532" cy="121200"/>
          </a:xfrm>
        </p:grpSpPr>
        <p:cxnSp>
          <p:nvCxnSpPr>
            <p:cNvPr id="590" name="Google Shape;590;p43"/>
            <p:cNvCxnSpPr/>
            <p:nvPr/>
          </p:nvCxnSpPr>
          <p:spPr>
            <a:xfrm rot="10800000">
              <a:off x="3985073" y="2782953"/>
              <a:ext cx="2230200" cy="0"/>
            </a:xfrm>
            <a:prstGeom prst="straightConnector1">
              <a:avLst/>
            </a:prstGeom>
            <a:noFill/>
            <a:ln cap="flat" cmpd="sng" w="28575">
              <a:solidFill>
                <a:srgbClr val="2E75B5"/>
              </a:solidFill>
              <a:prstDash val="solid"/>
              <a:miter lim="800000"/>
              <a:headEnd len="sm" w="sm" type="none"/>
              <a:tailEnd len="sm" w="sm" type="none"/>
            </a:ln>
          </p:spPr>
        </p:cxnSp>
        <p:sp>
          <p:nvSpPr>
            <p:cNvPr id="591" name="Google Shape;591;p43"/>
            <p:cNvSpPr/>
            <p:nvPr/>
          </p:nvSpPr>
          <p:spPr>
            <a:xfrm>
              <a:off x="6171805" y="2713945"/>
              <a:ext cx="118800" cy="121200"/>
            </a:xfrm>
            <a:prstGeom prst="ellipse">
              <a:avLst/>
            </a:prstGeom>
            <a:solidFill>
              <a:srgbClr val="2E75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92" name="Google Shape;592;p4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Promotion</a:t>
            </a:r>
            <a:endParaRPr/>
          </a:p>
        </p:txBody>
      </p:sp>
      <p:sp>
        <p:nvSpPr>
          <p:cNvPr id="593" name="Google Shape;593;p43"/>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SOUR will encourage consumer action</a:t>
            </a:r>
            <a:endParaRPr/>
          </a:p>
        </p:txBody>
      </p:sp>
      <p:sp>
        <p:nvSpPr>
          <p:cNvPr id="594" name="Google Shape;594;p43"/>
          <p:cNvSpPr txBox="1"/>
          <p:nvPr/>
        </p:nvSpPr>
        <p:spPr>
          <a:xfrm>
            <a:off x="4762900" y="1281250"/>
            <a:ext cx="171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Personal Selling</a:t>
            </a:r>
            <a:endParaRPr/>
          </a:p>
        </p:txBody>
      </p:sp>
      <p:sp>
        <p:nvSpPr>
          <p:cNvPr id="595" name="Google Shape;595;p43"/>
          <p:cNvSpPr txBox="1"/>
          <p:nvPr/>
        </p:nvSpPr>
        <p:spPr>
          <a:xfrm>
            <a:off x="4762900" y="1600775"/>
            <a:ext cx="39126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Sour pods can use sales people at liquor stores to offer (virgin) taste testing and promote the product directly to the consumer. Sales people can also educate customers on the benefits of sour pods such as environmentally friendly packaging, unique/quality taste and ingredients sourced locally, and wide variety of distribution channels which makes it easy for consumers to purchase the product.</a:t>
            </a:r>
            <a:endParaRPr>
              <a:latin typeface="Open Sans"/>
              <a:ea typeface="Open Sans"/>
              <a:cs typeface="Open Sans"/>
              <a:sym typeface="Open Sans"/>
            </a:endParaRPr>
          </a:p>
        </p:txBody>
      </p:sp>
      <p:pic>
        <p:nvPicPr>
          <p:cNvPr id="596" name="Google Shape;596;p43"/>
          <p:cNvPicPr preferRelativeResize="0"/>
          <p:nvPr/>
        </p:nvPicPr>
        <p:blipFill>
          <a:blip r:embed="rId3">
            <a:alphaModFix/>
          </a:blip>
          <a:stretch>
            <a:fillRect/>
          </a:stretch>
        </p:blipFill>
        <p:spPr>
          <a:xfrm>
            <a:off x="5920900" y="3132900"/>
            <a:ext cx="1596599" cy="15965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600" name="Shape 600"/>
        <p:cNvGrpSpPr/>
        <p:nvPr/>
      </p:nvGrpSpPr>
      <p:grpSpPr>
        <a:xfrm>
          <a:off x="0" y="0"/>
          <a:ext cx="0" cy="0"/>
          <a:chOff x="0" y="0"/>
          <a:chExt cx="0" cy="0"/>
        </a:xfrm>
      </p:grpSpPr>
      <p:sp>
        <p:nvSpPr>
          <p:cNvPr id="601" name="Google Shape;601;p44"/>
          <p:cNvSpPr txBox="1"/>
          <p:nvPr/>
        </p:nvSpPr>
        <p:spPr>
          <a:xfrm>
            <a:off x="123375" y="40675"/>
            <a:ext cx="43191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a:solidFill>
                  <a:schemeClr val="dk1"/>
                </a:solidFill>
                <a:latin typeface="Open Sans"/>
                <a:ea typeface="Open Sans"/>
                <a:cs typeface="Open Sans"/>
                <a:sym typeface="Open Sans"/>
              </a:rPr>
              <a:t>Strategic Plan</a:t>
            </a:r>
            <a:endParaRPr b="1">
              <a:solidFill>
                <a:schemeClr val="dk1"/>
              </a:solidFill>
              <a:latin typeface="Open Sans"/>
              <a:ea typeface="Open Sans"/>
              <a:cs typeface="Open Sans"/>
              <a:sym typeface="Open Sans"/>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 We are aiming to position ourselves into our consumers minds as a trendy, environmentally sustainable, convenient, and cost friendly cocktail mix. By using a differentiated marketing strategy, we will be targeting BC urban millennials in the first year, then expanding into Alberta 2023.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 Our four P’s show the constant theme of being a </a:t>
            </a:r>
            <a:r>
              <a:rPr b="1" lang="en" sz="1200">
                <a:solidFill>
                  <a:schemeClr val="dk1"/>
                </a:solidFill>
                <a:latin typeface="Open Sans"/>
                <a:ea typeface="Open Sans"/>
                <a:cs typeface="Open Sans"/>
                <a:sym typeface="Open Sans"/>
              </a:rPr>
              <a:t>sustainable, affordable, </a:t>
            </a:r>
            <a:r>
              <a:rPr lang="en" sz="1200">
                <a:solidFill>
                  <a:schemeClr val="dk1"/>
                </a:solidFill>
                <a:latin typeface="Open Sans"/>
                <a:ea typeface="Open Sans"/>
                <a:cs typeface="Open Sans"/>
                <a:sym typeface="Open Sans"/>
              </a:rPr>
              <a:t>and a</a:t>
            </a:r>
            <a:r>
              <a:rPr b="1" lang="en" sz="1200">
                <a:solidFill>
                  <a:schemeClr val="dk1"/>
                </a:solidFill>
                <a:latin typeface="Open Sans"/>
                <a:ea typeface="Open Sans"/>
                <a:cs typeface="Open Sans"/>
                <a:sym typeface="Open Sans"/>
              </a:rPr>
              <a:t> convenient</a:t>
            </a:r>
            <a:r>
              <a:rPr lang="en" sz="1200">
                <a:solidFill>
                  <a:schemeClr val="dk1"/>
                </a:solidFill>
                <a:latin typeface="Open Sans"/>
                <a:ea typeface="Open Sans"/>
                <a:cs typeface="Open Sans"/>
                <a:sym typeface="Open Sans"/>
              </a:rPr>
              <a:t> substitute to traditional mixers. We will communicate the value of our proposition through digital media, brand marketing (word-of-mouth) and personal selling.</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 We provide </a:t>
            </a:r>
            <a:r>
              <a:rPr b="1" lang="en" sz="1200">
                <a:solidFill>
                  <a:schemeClr val="dk1"/>
                </a:solidFill>
                <a:latin typeface="Open Sans"/>
                <a:ea typeface="Open Sans"/>
                <a:cs typeface="Open Sans"/>
                <a:sym typeface="Open Sans"/>
              </a:rPr>
              <a:t>sustainability</a:t>
            </a:r>
            <a:r>
              <a:rPr lang="en" sz="1200">
                <a:solidFill>
                  <a:schemeClr val="dk1"/>
                </a:solidFill>
                <a:latin typeface="Open Sans"/>
                <a:ea typeface="Open Sans"/>
                <a:cs typeface="Open Sans"/>
                <a:sym typeface="Open Sans"/>
              </a:rPr>
              <a:t> through biodegradable packaging, </a:t>
            </a:r>
            <a:r>
              <a:rPr b="1" lang="en" sz="1200">
                <a:solidFill>
                  <a:schemeClr val="dk1"/>
                </a:solidFill>
                <a:latin typeface="Open Sans"/>
                <a:ea typeface="Open Sans"/>
                <a:cs typeface="Open Sans"/>
                <a:sym typeface="Open Sans"/>
              </a:rPr>
              <a:t>affordability</a:t>
            </a:r>
            <a:r>
              <a:rPr lang="en" sz="1200">
                <a:solidFill>
                  <a:schemeClr val="dk1"/>
                </a:solidFill>
                <a:latin typeface="Open Sans"/>
                <a:ea typeface="Open Sans"/>
                <a:cs typeface="Open Sans"/>
                <a:sym typeface="Open Sans"/>
              </a:rPr>
              <a:t> through low production costs/bundle pricing, and </a:t>
            </a:r>
            <a:r>
              <a:rPr b="1" lang="en" sz="1200">
                <a:solidFill>
                  <a:schemeClr val="dk1"/>
                </a:solidFill>
                <a:latin typeface="Open Sans"/>
                <a:ea typeface="Open Sans"/>
                <a:cs typeface="Open Sans"/>
                <a:sym typeface="Open Sans"/>
              </a:rPr>
              <a:t>convenience</a:t>
            </a:r>
            <a:r>
              <a:rPr lang="en" sz="1200">
                <a:solidFill>
                  <a:schemeClr val="dk1"/>
                </a:solidFill>
                <a:latin typeface="Open Sans"/>
                <a:ea typeface="Open Sans"/>
                <a:cs typeface="Open Sans"/>
                <a:sym typeface="Open Sans"/>
              </a:rPr>
              <a:t> by allowing our consumers to pick one of our many retailers or even buy directly using ecommerce to acquire out product.</a:t>
            </a:r>
            <a:endParaRPr sz="1200">
              <a:solidFill>
                <a:schemeClr val="dk1"/>
              </a:solidFill>
              <a:latin typeface="Open Sans"/>
              <a:ea typeface="Open Sans"/>
              <a:cs typeface="Open Sans"/>
              <a:sym typeface="Open Sans"/>
            </a:endParaRPr>
          </a:p>
        </p:txBody>
      </p:sp>
      <p:sp>
        <p:nvSpPr>
          <p:cNvPr id="602" name="Google Shape;602;p44"/>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03" name="Google Shape;603;p44"/>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604" name="Google Shape;604;p44"/>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605" name="Google Shape;605;p44"/>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rot="-5400979">
            <a:off x="1875301" y="1744075"/>
            <a:ext cx="1053900" cy="4443600"/>
          </a:xfrm>
          <a:prstGeom prst="rect">
            <a:avLst/>
          </a:prstGeom>
          <a:gradFill>
            <a:gsLst>
              <a:gs pos="0">
                <a:srgbClr val="CCE5E7"/>
              </a:gs>
              <a:gs pos="26000">
                <a:srgbClr val="A2BBC2"/>
              </a:gs>
              <a:gs pos="100000">
                <a:srgbClr val="78909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86150" y="2258575"/>
            <a:ext cx="4432200" cy="10311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rot="-5400000">
            <a:off x="1885500" y="-605675"/>
            <a:ext cx="1033500" cy="4444200"/>
          </a:xfrm>
          <a:prstGeom prst="rect">
            <a:avLst/>
          </a:prstGeom>
          <a:gradFill>
            <a:gsLst>
              <a:gs pos="0">
                <a:srgbClr val="F4F5F5"/>
              </a:gs>
              <a:gs pos="24000">
                <a:srgbClr val="DEEFF0"/>
              </a:gs>
              <a:gs pos="100000">
                <a:srgbClr val="CCE5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a:t>
            </a:r>
            <a:endParaRPr/>
          </a:p>
        </p:txBody>
      </p:sp>
      <p:sp>
        <p:nvSpPr>
          <p:cNvPr id="113" name="Google Shape;113;p1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Introducing… SOUR</a:t>
            </a:r>
            <a:endParaRPr/>
          </a:p>
        </p:txBody>
      </p:sp>
      <p:sp>
        <p:nvSpPr>
          <p:cNvPr id="114" name="Google Shape;114;p18"/>
          <p:cNvSpPr txBox="1"/>
          <p:nvPr/>
        </p:nvSpPr>
        <p:spPr>
          <a:xfrm>
            <a:off x="258975" y="1032225"/>
            <a:ext cx="241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rgbClr val="424A4D"/>
                </a:solidFill>
                <a:latin typeface="Source Sans Pro"/>
                <a:ea typeface="Source Sans Pro"/>
                <a:cs typeface="Source Sans Pro"/>
                <a:sym typeface="Source Sans Pro"/>
              </a:rPr>
              <a:t>Who?</a:t>
            </a:r>
            <a:endParaRPr b="1" sz="2000">
              <a:solidFill>
                <a:srgbClr val="424A4D"/>
              </a:solidFill>
              <a:latin typeface="Source Sans Pro"/>
              <a:ea typeface="Source Sans Pro"/>
              <a:cs typeface="Source Sans Pro"/>
              <a:sym typeface="Source Sans Pro"/>
            </a:endParaRPr>
          </a:p>
        </p:txBody>
      </p:sp>
      <p:pic>
        <p:nvPicPr>
          <p:cNvPr id="115" name="Google Shape;115;p18"/>
          <p:cNvPicPr preferRelativeResize="0"/>
          <p:nvPr/>
        </p:nvPicPr>
        <p:blipFill rotWithShape="1">
          <a:blip r:embed="rId3">
            <a:alphaModFix/>
          </a:blip>
          <a:srcRect b="0" l="37125" r="3283" t="0"/>
          <a:stretch/>
        </p:blipFill>
        <p:spPr>
          <a:xfrm>
            <a:off x="4994075" y="806200"/>
            <a:ext cx="4149926" cy="3917300"/>
          </a:xfrm>
          <a:prstGeom prst="rect">
            <a:avLst/>
          </a:prstGeom>
          <a:noFill/>
          <a:ln>
            <a:noFill/>
          </a:ln>
        </p:spPr>
      </p:pic>
      <p:sp>
        <p:nvSpPr>
          <p:cNvPr id="116" name="Google Shape;116;p18"/>
          <p:cNvSpPr txBox="1"/>
          <p:nvPr/>
        </p:nvSpPr>
        <p:spPr>
          <a:xfrm>
            <a:off x="258975" y="2200650"/>
            <a:ext cx="241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rgbClr val="424A4D"/>
                </a:solidFill>
                <a:latin typeface="Source Sans Pro"/>
                <a:ea typeface="Source Sans Pro"/>
                <a:cs typeface="Source Sans Pro"/>
                <a:sym typeface="Source Sans Pro"/>
              </a:rPr>
              <a:t>What?</a:t>
            </a:r>
            <a:endParaRPr b="1" sz="2000">
              <a:solidFill>
                <a:srgbClr val="424A4D"/>
              </a:solidFill>
              <a:latin typeface="Source Sans Pro"/>
              <a:ea typeface="Source Sans Pro"/>
              <a:cs typeface="Source Sans Pro"/>
              <a:sym typeface="Source Sans Pro"/>
            </a:endParaRPr>
          </a:p>
        </p:txBody>
      </p:sp>
      <p:sp>
        <p:nvSpPr>
          <p:cNvPr id="117" name="Google Shape;117;p18"/>
          <p:cNvSpPr txBox="1"/>
          <p:nvPr/>
        </p:nvSpPr>
        <p:spPr>
          <a:xfrm>
            <a:off x="258975" y="3369075"/>
            <a:ext cx="2413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000">
                <a:solidFill>
                  <a:srgbClr val="424A4D"/>
                </a:solidFill>
                <a:latin typeface="Source Sans Pro"/>
                <a:ea typeface="Source Sans Pro"/>
                <a:cs typeface="Source Sans Pro"/>
                <a:sym typeface="Source Sans Pro"/>
              </a:rPr>
              <a:t>Why?</a:t>
            </a:r>
            <a:endParaRPr b="1" sz="2000">
              <a:solidFill>
                <a:srgbClr val="424A4D"/>
              </a:solidFill>
              <a:latin typeface="Source Sans Pro"/>
              <a:ea typeface="Source Sans Pro"/>
              <a:cs typeface="Source Sans Pro"/>
              <a:sym typeface="Source Sans Pro"/>
            </a:endParaRPr>
          </a:p>
        </p:txBody>
      </p:sp>
      <p:sp>
        <p:nvSpPr>
          <p:cNvPr id="118" name="Google Shape;118;p18"/>
          <p:cNvSpPr txBox="1"/>
          <p:nvPr/>
        </p:nvSpPr>
        <p:spPr>
          <a:xfrm>
            <a:off x="291075" y="1342925"/>
            <a:ext cx="41892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SOUR is a Vancouver startup founded by five SFU </a:t>
            </a:r>
            <a:r>
              <a:rPr lang="en" sz="1200">
                <a:latin typeface="Open Sans"/>
                <a:ea typeface="Open Sans"/>
                <a:cs typeface="Open Sans"/>
                <a:sym typeface="Open Sans"/>
              </a:rPr>
              <a:t>students</a:t>
            </a:r>
            <a:r>
              <a:rPr lang="en" sz="1200">
                <a:latin typeface="Open Sans"/>
                <a:ea typeface="Open Sans"/>
                <a:cs typeface="Open Sans"/>
                <a:sym typeface="Open Sans"/>
              </a:rPr>
              <a:t> looking for a convenient and eco-friendly way to consume our favourite drink.</a:t>
            </a:r>
            <a:endParaRPr sz="1200">
              <a:latin typeface="Open Sans"/>
              <a:ea typeface="Open Sans"/>
              <a:cs typeface="Open Sans"/>
              <a:sym typeface="Open Sans"/>
            </a:endParaRPr>
          </a:p>
        </p:txBody>
      </p:sp>
      <p:sp>
        <p:nvSpPr>
          <p:cNvPr id="119" name="Google Shape;119;p18"/>
          <p:cNvSpPr txBox="1"/>
          <p:nvPr/>
        </p:nvSpPr>
        <p:spPr>
          <a:xfrm>
            <a:off x="307650" y="2525875"/>
            <a:ext cx="4189200" cy="69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1200">
                <a:solidFill>
                  <a:schemeClr val="dk1"/>
                </a:solidFill>
                <a:latin typeface="Open Sans"/>
                <a:ea typeface="Open Sans"/>
                <a:cs typeface="Open Sans"/>
                <a:sym typeface="Open Sans"/>
              </a:rPr>
              <a:t>We combine affordable cocktails at home with environmentally friendly packaging. Because our product is a mixer, it can be sold </a:t>
            </a:r>
            <a:r>
              <a:rPr b="1" lang="en" sz="1200">
                <a:solidFill>
                  <a:schemeClr val="dk1"/>
                </a:solidFill>
                <a:latin typeface="Open Sans"/>
                <a:ea typeface="Open Sans"/>
                <a:cs typeface="Open Sans"/>
                <a:sym typeface="Open Sans"/>
              </a:rPr>
              <a:t>anywhere.</a:t>
            </a:r>
            <a:endParaRPr sz="1200">
              <a:latin typeface="Open Sans"/>
              <a:ea typeface="Open Sans"/>
              <a:cs typeface="Open Sans"/>
              <a:sym typeface="Open Sans"/>
            </a:endParaRPr>
          </a:p>
        </p:txBody>
      </p:sp>
      <p:sp>
        <p:nvSpPr>
          <p:cNvPr id="120" name="Google Shape;120;p18"/>
          <p:cNvSpPr txBox="1"/>
          <p:nvPr/>
        </p:nvSpPr>
        <p:spPr>
          <a:xfrm>
            <a:off x="307650" y="3708825"/>
            <a:ext cx="4189200" cy="69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800"/>
              </a:spcAft>
              <a:buNone/>
            </a:pPr>
            <a:r>
              <a:rPr lang="en" sz="1200">
                <a:solidFill>
                  <a:schemeClr val="dk1"/>
                </a:solidFill>
                <a:latin typeface="Open Sans"/>
                <a:ea typeface="Open Sans"/>
                <a:cs typeface="Open Sans"/>
                <a:sym typeface="Open Sans"/>
              </a:rPr>
              <a:t>We’re SOUR about climate change. Everyone should be able to have their favourite drink, always- if that means investing in our worlds’ environmental future, </a:t>
            </a:r>
            <a:r>
              <a:rPr b="1" lang="en" sz="1200">
                <a:solidFill>
                  <a:schemeClr val="dk1"/>
                </a:solidFill>
                <a:latin typeface="Open Sans"/>
                <a:ea typeface="Open Sans"/>
                <a:cs typeface="Open Sans"/>
                <a:sym typeface="Open Sans"/>
              </a:rPr>
              <a:t>so be it. </a:t>
            </a:r>
            <a:endParaRPr b="1" sz="1200">
              <a:latin typeface="Open Sans"/>
              <a:ea typeface="Open Sans"/>
              <a:cs typeface="Open Sans"/>
              <a:sym typeface="Open Sans"/>
            </a:endParaRPr>
          </a:p>
        </p:txBody>
      </p:sp>
      <p:sp>
        <p:nvSpPr>
          <p:cNvPr id="121" name="Google Shape;121;p18"/>
          <p:cNvSpPr/>
          <p:nvPr/>
        </p:nvSpPr>
        <p:spPr>
          <a:xfrm rot="5400000">
            <a:off x="3902000" y="1835575"/>
            <a:ext cx="3958800" cy="1877100"/>
          </a:xfrm>
          <a:prstGeom prst="rect">
            <a:avLst/>
          </a:prstGeom>
          <a:gradFill>
            <a:gsLst>
              <a:gs pos="0">
                <a:srgbClr val="FFFFFF">
                  <a:alpha val="0"/>
                </a:srgbClr>
              </a:gs>
              <a:gs pos="91000">
                <a:srgbClr val="FFFFFF"/>
              </a:gs>
              <a:gs pos="100000">
                <a:srgbClr val="FFFFFF"/>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609" name="Shape 609"/>
        <p:cNvGrpSpPr/>
        <p:nvPr/>
      </p:nvGrpSpPr>
      <p:grpSpPr>
        <a:xfrm>
          <a:off x="0" y="0"/>
          <a:ext cx="0" cy="0"/>
          <a:chOff x="0" y="0"/>
          <a:chExt cx="0" cy="0"/>
        </a:xfrm>
      </p:grpSpPr>
      <p:sp>
        <p:nvSpPr>
          <p:cNvPr id="610" name="Google Shape;610;p45"/>
          <p:cNvSpPr txBox="1"/>
          <p:nvPr/>
        </p:nvSpPr>
        <p:spPr>
          <a:xfrm>
            <a:off x="143650" y="40700"/>
            <a:ext cx="4319100" cy="481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Open Sans"/>
                <a:ea typeface="Open Sans"/>
                <a:cs typeface="Open Sans"/>
                <a:sym typeface="Open Sans"/>
              </a:rPr>
              <a:t>Strategic Plan</a:t>
            </a:r>
            <a:endParaRPr b="1">
              <a:solidFill>
                <a:schemeClr val="dk1"/>
              </a:solidFill>
              <a:latin typeface="Open Sans"/>
              <a:ea typeface="Open Sans"/>
              <a:cs typeface="Open Sans"/>
              <a:sym typeface="Open Sans"/>
            </a:endParaRPr>
          </a:p>
          <a:p>
            <a:pPr indent="0" lvl="0" marL="0" rtl="0" algn="l">
              <a:lnSpc>
                <a:spcPct val="150000"/>
              </a:lnSpc>
              <a:spcBef>
                <a:spcPts val="1200"/>
              </a:spcBef>
              <a:spcAft>
                <a:spcPts val="0"/>
              </a:spcAft>
              <a:buNone/>
            </a:pPr>
            <a:r>
              <a:rPr b="1" lang="en" sz="1000">
                <a:solidFill>
                  <a:schemeClr val="dk1"/>
                </a:solidFill>
                <a:latin typeface="Open Sans"/>
                <a:ea typeface="Open Sans"/>
                <a:cs typeface="Open Sans"/>
                <a:sym typeface="Open Sans"/>
              </a:rPr>
              <a:t>- Product/Price: </a:t>
            </a:r>
            <a:r>
              <a:rPr lang="en" sz="1000">
                <a:solidFill>
                  <a:schemeClr val="dk1"/>
                </a:solidFill>
                <a:latin typeface="Open Sans"/>
                <a:ea typeface="Open Sans"/>
                <a:cs typeface="Open Sans"/>
                <a:sym typeface="Open Sans"/>
              </a:rPr>
              <a:t>By supplying a product that is superior in both quality (locally sourced ingredients) and environmental awareness at a competitive/lower cost that our competitors, we will stand out as the superior alternative.</a:t>
            </a:r>
            <a:endParaRPr sz="1000">
              <a:solidFill>
                <a:schemeClr val="dk1"/>
              </a:solidFill>
              <a:latin typeface="Open Sans"/>
              <a:ea typeface="Open Sans"/>
              <a:cs typeface="Open Sans"/>
              <a:sym typeface="Open Sans"/>
            </a:endParaRPr>
          </a:p>
          <a:p>
            <a:pPr indent="0" lvl="0" marL="0" rtl="0" algn="l">
              <a:lnSpc>
                <a:spcPct val="150000"/>
              </a:lnSpc>
              <a:spcBef>
                <a:spcPts val="1200"/>
              </a:spcBef>
              <a:spcAft>
                <a:spcPts val="0"/>
              </a:spcAft>
              <a:buNone/>
            </a:pPr>
            <a:r>
              <a:rPr b="1" lang="en" sz="1000">
                <a:solidFill>
                  <a:schemeClr val="dk1"/>
                </a:solidFill>
                <a:latin typeface="Open Sans"/>
                <a:ea typeface="Open Sans"/>
                <a:cs typeface="Open Sans"/>
                <a:sym typeface="Open Sans"/>
              </a:rPr>
              <a:t>- Product/Place: </a:t>
            </a:r>
            <a:r>
              <a:rPr lang="en" sz="1000">
                <a:solidFill>
                  <a:schemeClr val="dk1"/>
                </a:solidFill>
                <a:latin typeface="Open Sans"/>
                <a:ea typeface="Open Sans"/>
                <a:cs typeface="Open Sans"/>
                <a:sym typeface="Open Sans"/>
              </a:rPr>
              <a:t>Since our product is a mixer, we are not limited by local liquor laws to only offer our product in restaurants or the limited amount of  liquor stores in BC. Instead, we will offer our product in grocery stores, gas stations, or even online through e-commerce. Due to the convenience of our product, we will be able to take advantage of the growing amount of consumers who value convenience in their purchase decisions.  </a:t>
            </a:r>
            <a:endParaRPr b="1" sz="1000">
              <a:solidFill>
                <a:schemeClr val="dk1"/>
              </a:solidFill>
              <a:latin typeface="Open Sans"/>
              <a:ea typeface="Open Sans"/>
              <a:cs typeface="Open Sans"/>
              <a:sym typeface="Open Sans"/>
            </a:endParaRPr>
          </a:p>
          <a:p>
            <a:pPr indent="0" lvl="0" marL="0" rtl="0" algn="l">
              <a:lnSpc>
                <a:spcPct val="150000"/>
              </a:lnSpc>
              <a:spcBef>
                <a:spcPts val="1200"/>
              </a:spcBef>
              <a:spcAft>
                <a:spcPts val="1200"/>
              </a:spcAft>
              <a:buNone/>
            </a:pPr>
            <a:r>
              <a:rPr b="1" lang="en" sz="1000">
                <a:solidFill>
                  <a:schemeClr val="dk1"/>
                </a:solidFill>
                <a:latin typeface="Open Sans"/>
                <a:ea typeface="Open Sans"/>
                <a:cs typeface="Open Sans"/>
                <a:sym typeface="Open Sans"/>
              </a:rPr>
              <a:t>- Price/Place: </a:t>
            </a:r>
            <a:r>
              <a:rPr lang="en" sz="1000">
                <a:solidFill>
                  <a:schemeClr val="dk1"/>
                </a:solidFill>
                <a:latin typeface="Open Sans"/>
                <a:ea typeface="Open Sans"/>
                <a:cs typeface="Open Sans"/>
                <a:sym typeface="Open Sans"/>
              </a:rPr>
              <a:t>Because our product is both affordable and not restricted by local liquor laws, we are able to use these advantages to target convenience consumers at a variety of retailers who brand themselves as convenient. Since our product is cheap to produce we will not have to adjust this for retailers with traditionally cheap products (ex. gas stations).</a:t>
            </a:r>
            <a:endParaRPr sz="1000">
              <a:solidFill>
                <a:schemeClr val="dk1"/>
              </a:solidFill>
              <a:latin typeface="Open Sans"/>
              <a:ea typeface="Open Sans"/>
              <a:cs typeface="Open Sans"/>
              <a:sym typeface="Open Sans"/>
            </a:endParaRPr>
          </a:p>
        </p:txBody>
      </p:sp>
      <p:sp>
        <p:nvSpPr>
          <p:cNvPr id="611" name="Google Shape;611;p45"/>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12" name="Google Shape;612;p45"/>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613" name="Google Shape;613;p45"/>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614" name="Google Shape;614;p45"/>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618" name="Shape 618"/>
        <p:cNvGrpSpPr/>
        <p:nvPr/>
      </p:nvGrpSpPr>
      <p:grpSpPr>
        <a:xfrm>
          <a:off x="0" y="0"/>
          <a:ext cx="0" cy="0"/>
          <a:chOff x="0" y="0"/>
          <a:chExt cx="0" cy="0"/>
        </a:xfrm>
      </p:grpSpPr>
      <p:sp>
        <p:nvSpPr>
          <p:cNvPr id="619" name="Google Shape;619;p46"/>
          <p:cNvSpPr txBox="1"/>
          <p:nvPr/>
        </p:nvSpPr>
        <p:spPr>
          <a:xfrm>
            <a:off x="144325" y="51525"/>
            <a:ext cx="4319100" cy="493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Open Sans"/>
                <a:ea typeface="Open Sans"/>
                <a:cs typeface="Open Sans"/>
                <a:sym typeface="Open Sans"/>
              </a:rPr>
              <a:t>Strategic Plan</a:t>
            </a:r>
            <a:endParaRPr>
              <a:solidFill>
                <a:schemeClr val="dk1"/>
              </a:solidFill>
              <a:latin typeface="Open Sans"/>
              <a:ea typeface="Open Sans"/>
              <a:cs typeface="Open Sans"/>
              <a:sym typeface="Open Sans"/>
            </a:endParaRPr>
          </a:p>
          <a:p>
            <a:pPr indent="0" lvl="0" marL="0" rtl="0" algn="l">
              <a:lnSpc>
                <a:spcPct val="150000"/>
              </a:lnSpc>
              <a:spcBef>
                <a:spcPts val="1200"/>
              </a:spcBef>
              <a:spcAft>
                <a:spcPts val="0"/>
              </a:spcAft>
              <a:buNone/>
            </a:pPr>
            <a:r>
              <a:rPr b="1" lang="en" sz="1100">
                <a:solidFill>
                  <a:schemeClr val="dk1"/>
                </a:solidFill>
                <a:latin typeface="Open Sans"/>
                <a:ea typeface="Open Sans"/>
                <a:cs typeface="Open Sans"/>
                <a:sym typeface="Open Sans"/>
              </a:rPr>
              <a:t>- Price/Promotion: </a:t>
            </a:r>
            <a:r>
              <a:rPr lang="en" sz="1100">
                <a:solidFill>
                  <a:schemeClr val="dk1"/>
                </a:solidFill>
                <a:latin typeface="Open Sans"/>
                <a:ea typeface="Open Sans"/>
                <a:cs typeface="Open Sans"/>
                <a:sym typeface="Open Sans"/>
              </a:rPr>
              <a:t>While our product is already affordable, we will be offering both a bundling offer (cheaper to purchase 18 pack vs 6 pack) and a loyalty program that is committed to rewarding our consumers for purchasing our biodegradable product and boycotting plastic containers.</a:t>
            </a:r>
            <a:endParaRPr sz="1100">
              <a:solidFill>
                <a:schemeClr val="dk1"/>
              </a:solidFill>
              <a:latin typeface="Open Sans"/>
              <a:ea typeface="Open Sans"/>
              <a:cs typeface="Open Sans"/>
              <a:sym typeface="Open Sans"/>
            </a:endParaRPr>
          </a:p>
          <a:p>
            <a:pPr indent="0" lvl="0" marL="0" rtl="0" algn="l">
              <a:lnSpc>
                <a:spcPct val="150000"/>
              </a:lnSpc>
              <a:spcBef>
                <a:spcPts val="1200"/>
              </a:spcBef>
              <a:spcAft>
                <a:spcPts val="0"/>
              </a:spcAft>
              <a:buNone/>
            </a:pPr>
            <a:r>
              <a:rPr b="1" lang="en" sz="1100">
                <a:solidFill>
                  <a:schemeClr val="dk1"/>
                </a:solidFill>
                <a:latin typeface="Open Sans"/>
                <a:ea typeface="Open Sans"/>
                <a:cs typeface="Open Sans"/>
                <a:sym typeface="Open Sans"/>
              </a:rPr>
              <a:t>- Promotion/Place: </a:t>
            </a:r>
            <a:r>
              <a:rPr lang="en" sz="1100">
                <a:solidFill>
                  <a:schemeClr val="dk1"/>
                </a:solidFill>
                <a:latin typeface="Open Sans"/>
                <a:ea typeface="Open Sans"/>
                <a:cs typeface="Open Sans"/>
                <a:sym typeface="Open Sans"/>
              </a:rPr>
              <a:t>Integrating UTM link tracking to track consumers and utilize customer data analytics when developing future e-commerce marketing strategies. </a:t>
            </a:r>
            <a:endParaRPr sz="1100">
              <a:solidFill>
                <a:schemeClr val="dk1"/>
              </a:solidFill>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b="1" lang="en" sz="1100">
                <a:solidFill>
                  <a:schemeClr val="dk1"/>
                </a:solidFill>
                <a:latin typeface="Open Sans"/>
                <a:ea typeface="Open Sans"/>
                <a:cs typeface="Open Sans"/>
                <a:sym typeface="Open Sans"/>
              </a:rPr>
              <a:t>Specific goals for company:</a:t>
            </a:r>
            <a:endParaRPr b="1"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1.  </a:t>
            </a:r>
            <a:r>
              <a:rPr lang="en" sz="1100" u="sng">
                <a:solidFill>
                  <a:schemeClr val="dk1"/>
                </a:solidFill>
                <a:latin typeface="Open Sans"/>
                <a:ea typeface="Open Sans"/>
                <a:cs typeface="Open Sans"/>
                <a:sym typeface="Open Sans"/>
              </a:rPr>
              <a:t>Generate Website Traffic</a:t>
            </a:r>
            <a:r>
              <a:rPr lang="en" sz="1100">
                <a:solidFill>
                  <a:schemeClr val="dk1"/>
                </a:solidFill>
                <a:latin typeface="Open Sans"/>
                <a:ea typeface="Open Sans"/>
                <a:cs typeface="Open Sans"/>
                <a:sym typeface="Open Sans"/>
              </a:rPr>
              <a:t>: Receive over 200,00 views of the company website within the first year, with a 25% growth of views annually.</a:t>
            </a:r>
            <a:endParaRPr sz="11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2. </a:t>
            </a:r>
            <a:r>
              <a:rPr lang="en" sz="1100" u="sng">
                <a:solidFill>
                  <a:schemeClr val="dk1"/>
                </a:solidFill>
                <a:latin typeface="Open Sans"/>
                <a:ea typeface="Open Sans"/>
                <a:cs typeface="Open Sans"/>
                <a:sym typeface="Open Sans"/>
              </a:rPr>
              <a:t>Establish Brand Awareness:</a:t>
            </a:r>
            <a:r>
              <a:rPr lang="en" sz="1100">
                <a:solidFill>
                  <a:schemeClr val="dk1"/>
                </a:solidFill>
                <a:latin typeface="Open Sans"/>
                <a:ea typeface="Open Sans"/>
                <a:cs typeface="Open Sans"/>
                <a:sym typeface="Open Sans"/>
              </a:rPr>
              <a:t> Increase the brand awareness by 25% using social media channels (Instagram, Snapchat, TikTok), by the end of the 2nd quarter of 22.</a:t>
            </a:r>
            <a:endParaRPr sz="1100">
              <a:solidFill>
                <a:schemeClr val="dk1"/>
              </a:solidFill>
              <a:latin typeface="Open Sans"/>
              <a:ea typeface="Open Sans"/>
              <a:cs typeface="Open Sans"/>
              <a:sym typeface="Open Sans"/>
            </a:endParaRPr>
          </a:p>
          <a:p>
            <a:pPr indent="0" lvl="0" marL="0" rtl="0" algn="l">
              <a:spcBef>
                <a:spcPts val="100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3. </a:t>
            </a:r>
            <a:r>
              <a:rPr lang="en" sz="1100" u="sng">
                <a:solidFill>
                  <a:schemeClr val="dk1"/>
                </a:solidFill>
                <a:latin typeface="Open Sans"/>
                <a:ea typeface="Open Sans"/>
                <a:cs typeface="Open Sans"/>
                <a:sym typeface="Open Sans"/>
              </a:rPr>
              <a:t>Profitability: </a:t>
            </a:r>
            <a:r>
              <a:rPr lang="en" sz="1100">
                <a:solidFill>
                  <a:schemeClr val="dk1"/>
                </a:solidFill>
                <a:latin typeface="Open Sans"/>
                <a:ea typeface="Open Sans"/>
                <a:cs typeface="Open Sans"/>
                <a:sym typeface="Open Sans"/>
              </a:rPr>
              <a:t>Make average net revenue of 5% ($20,000) by the end of the first fiscal year (2023). </a:t>
            </a:r>
            <a:endParaRPr sz="1100">
              <a:solidFill>
                <a:schemeClr val="dk1"/>
              </a:solidFill>
              <a:latin typeface="Open Sans"/>
              <a:ea typeface="Open Sans"/>
              <a:cs typeface="Open Sans"/>
              <a:sym typeface="Open Sans"/>
            </a:endParaRPr>
          </a:p>
          <a:p>
            <a:pPr indent="0" lvl="0" marL="0" rtl="0" algn="l">
              <a:lnSpc>
                <a:spcPct val="150000"/>
              </a:lnSpc>
              <a:spcBef>
                <a:spcPts val="1000"/>
              </a:spcBef>
              <a:spcAft>
                <a:spcPts val="1200"/>
              </a:spcAft>
              <a:buNone/>
            </a:pPr>
            <a:r>
              <a:t/>
            </a:r>
            <a:endParaRPr sz="1000">
              <a:solidFill>
                <a:schemeClr val="dk1"/>
              </a:solidFill>
              <a:latin typeface="Open Sans"/>
              <a:ea typeface="Open Sans"/>
              <a:cs typeface="Open Sans"/>
              <a:sym typeface="Open Sans"/>
            </a:endParaRPr>
          </a:p>
        </p:txBody>
      </p:sp>
      <p:sp>
        <p:nvSpPr>
          <p:cNvPr id="620" name="Google Shape;620;p46"/>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21" name="Google Shape;621;p46"/>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622" name="Google Shape;622;p46"/>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623" name="Google Shape;623;p46"/>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E5E7"/>
        </a:solidFill>
      </p:bgPr>
    </p:bg>
    <p:spTree>
      <p:nvGrpSpPr>
        <p:cNvPr id="627" name="Shape 627"/>
        <p:cNvGrpSpPr/>
        <p:nvPr/>
      </p:nvGrpSpPr>
      <p:grpSpPr>
        <a:xfrm>
          <a:off x="0" y="0"/>
          <a:ext cx="0" cy="0"/>
          <a:chOff x="0" y="0"/>
          <a:chExt cx="0" cy="0"/>
        </a:xfrm>
      </p:grpSpPr>
      <p:sp>
        <p:nvSpPr>
          <p:cNvPr id="628" name="Google Shape;628;p47"/>
          <p:cNvSpPr txBox="1"/>
          <p:nvPr/>
        </p:nvSpPr>
        <p:spPr>
          <a:xfrm>
            <a:off x="133500" y="40700"/>
            <a:ext cx="4319100" cy="437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Open Sans"/>
                <a:ea typeface="Open Sans"/>
                <a:cs typeface="Open Sans"/>
                <a:sym typeface="Open Sans"/>
              </a:rPr>
              <a:t>Key </a:t>
            </a:r>
            <a:r>
              <a:rPr b="1" lang="en">
                <a:solidFill>
                  <a:schemeClr val="dk1"/>
                </a:solidFill>
                <a:latin typeface="Open Sans"/>
                <a:ea typeface="Open Sans"/>
                <a:cs typeface="Open Sans"/>
                <a:sym typeface="Open Sans"/>
              </a:rPr>
              <a:t>Takeaways</a:t>
            </a:r>
            <a:r>
              <a:rPr b="1" lang="en">
                <a:solidFill>
                  <a:schemeClr val="dk1"/>
                </a:solidFill>
                <a:latin typeface="Open Sans"/>
                <a:ea typeface="Open Sans"/>
                <a:cs typeface="Open Sans"/>
                <a:sym typeface="Open Sans"/>
              </a:rPr>
              <a:t> from Past Deliverables</a:t>
            </a:r>
            <a:endParaRPr b="1">
              <a:solidFill>
                <a:schemeClr val="dk1"/>
              </a:solidFill>
              <a:latin typeface="Open Sans"/>
              <a:ea typeface="Open Sans"/>
              <a:cs typeface="Open Sans"/>
              <a:sym typeface="Open Sans"/>
            </a:endParaRPr>
          </a:p>
          <a:p>
            <a:pPr indent="0" lvl="0" marL="0" rtl="0" algn="l">
              <a:spcBef>
                <a:spcPts val="1200"/>
              </a:spcBef>
              <a:spcAft>
                <a:spcPts val="0"/>
              </a:spcAft>
              <a:buNone/>
            </a:pPr>
            <a:r>
              <a:rPr lang="en" sz="1200">
                <a:solidFill>
                  <a:schemeClr val="dk1"/>
                </a:solidFill>
                <a:latin typeface="Open Sans"/>
                <a:ea typeface="Open Sans"/>
                <a:cs typeface="Open Sans"/>
                <a:sym typeface="Open Sans"/>
              </a:rPr>
              <a:t>- Alcohol ecommerce grew by more than 40% in 2020.</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 Opportunity to establish ourselves in a relatively new online marketplace for at home cocktails.</a:t>
            </a:r>
            <a:endParaRPr sz="1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200">
                <a:solidFill>
                  <a:schemeClr val="dk1"/>
                </a:solidFill>
                <a:latin typeface="Open Sans"/>
                <a:ea typeface="Open Sans"/>
                <a:cs typeface="Open Sans"/>
                <a:sym typeface="Open Sans"/>
              </a:rPr>
              <a:t>- Few competitors in this space.</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 Competition </a:t>
            </a:r>
            <a:r>
              <a:rPr lang="en" sz="1200">
                <a:solidFill>
                  <a:schemeClr val="dk1"/>
                </a:solidFill>
                <a:latin typeface="Open Sans"/>
                <a:ea typeface="Open Sans"/>
                <a:cs typeface="Open Sans"/>
                <a:sym typeface="Open Sans"/>
              </a:rPr>
              <a:t>isn't</a:t>
            </a:r>
            <a:r>
              <a:rPr lang="en" sz="1200">
                <a:solidFill>
                  <a:schemeClr val="dk1"/>
                </a:solidFill>
                <a:latin typeface="Open Sans"/>
                <a:ea typeface="Open Sans"/>
                <a:cs typeface="Open Sans"/>
                <a:sym typeface="Open Sans"/>
              </a:rPr>
              <a:t> environmentally friendly &amp; unavailable in canada so highlighting this in our message to consumers is a priority.</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 Vancouver  has a rural-urban income inequality that is 2.5x higher than the national average (Fong, 2017).</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  BC has the largest market of </a:t>
            </a:r>
            <a:r>
              <a:rPr lang="en" sz="1200">
                <a:solidFill>
                  <a:schemeClr val="dk1"/>
                </a:solidFill>
                <a:latin typeface="Open Sans"/>
                <a:ea typeface="Open Sans"/>
                <a:cs typeface="Open Sans"/>
                <a:sym typeface="Open Sans"/>
              </a:rPr>
              <a:t>whiskey</a:t>
            </a:r>
            <a:r>
              <a:rPr lang="en" sz="1200">
                <a:solidFill>
                  <a:schemeClr val="dk1"/>
                </a:solidFill>
                <a:latin typeface="Open Sans"/>
                <a:ea typeface="Open Sans"/>
                <a:cs typeface="Open Sans"/>
                <a:sym typeface="Open Sans"/>
              </a:rPr>
              <a:t> consumers in Canada, with 20% of the </a:t>
            </a:r>
            <a:r>
              <a:rPr lang="en" sz="1200">
                <a:solidFill>
                  <a:schemeClr val="dk1"/>
                </a:solidFill>
                <a:latin typeface="Open Sans"/>
                <a:ea typeface="Open Sans"/>
                <a:cs typeface="Open Sans"/>
                <a:sym typeface="Open Sans"/>
              </a:rPr>
              <a:t>population</a:t>
            </a:r>
            <a:r>
              <a:rPr lang="en" sz="1200">
                <a:solidFill>
                  <a:schemeClr val="dk1"/>
                </a:solidFill>
                <a:latin typeface="Open Sans"/>
                <a:ea typeface="Open Sans"/>
                <a:cs typeface="Open Sans"/>
                <a:sym typeface="Open Sans"/>
              </a:rPr>
              <a:t> </a:t>
            </a:r>
            <a:r>
              <a:rPr lang="en" sz="1200">
                <a:solidFill>
                  <a:schemeClr val="dk1"/>
                </a:solidFill>
                <a:latin typeface="Open Sans"/>
                <a:ea typeface="Open Sans"/>
                <a:cs typeface="Open Sans"/>
                <a:sym typeface="Open Sans"/>
              </a:rPr>
              <a:t>saying</a:t>
            </a:r>
            <a:r>
              <a:rPr lang="en" sz="1200">
                <a:solidFill>
                  <a:schemeClr val="dk1"/>
                </a:solidFill>
                <a:latin typeface="Open Sans"/>
                <a:ea typeface="Open Sans"/>
                <a:cs typeface="Open Sans"/>
                <a:sym typeface="Open Sans"/>
              </a:rPr>
              <a:t> it is their favourite liquor for cocktails.</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 Preparation Time: The RTD market has grown 43% globally (Swartz, 2020).</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200">
                <a:solidFill>
                  <a:schemeClr val="dk1"/>
                </a:solidFill>
                <a:latin typeface="Open Sans"/>
                <a:ea typeface="Open Sans"/>
                <a:cs typeface="Open Sans"/>
                <a:sym typeface="Open Sans"/>
              </a:rPr>
              <a:t>- Convenience to Make: Thanks to the pandemic, now more than ever, the ability to make cocktails from the comfort of your home is in trend. Consumers want to have fun and be adventurous (Swartz, 2020).</a:t>
            </a:r>
            <a:endParaRPr sz="1200">
              <a:solidFill>
                <a:schemeClr val="dk1"/>
              </a:solidFill>
              <a:latin typeface="Open Sans"/>
              <a:ea typeface="Open Sans"/>
              <a:cs typeface="Open Sans"/>
              <a:sym typeface="Open Sans"/>
            </a:endParaRPr>
          </a:p>
        </p:txBody>
      </p:sp>
      <p:sp>
        <p:nvSpPr>
          <p:cNvPr id="629" name="Google Shape;629;p47"/>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30" name="Google Shape;630;p47"/>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631" name="Google Shape;631;p47"/>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632" name="Google Shape;632;p47"/>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636" name="Shape 636"/>
        <p:cNvGrpSpPr/>
        <p:nvPr/>
      </p:nvGrpSpPr>
      <p:grpSpPr>
        <a:xfrm>
          <a:off x="0" y="0"/>
          <a:ext cx="0" cy="0"/>
          <a:chOff x="0" y="0"/>
          <a:chExt cx="0" cy="0"/>
        </a:xfrm>
      </p:grpSpPr>
      <p:sp>
        <p:nvSpPr>
          <p:cNvPr id="637" name="Google Shape;637;p48"/>
          <p:cNvSpPr txBox="1"/>
          <p:nvPr/>
        </p:nvSpPr>
        <p:spPr>
          <a:xfrm rot="-244">
            <a:off x="2457000" y="2176188"/>
            <a:ext cx="42300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IMplementation</a:t>
            </a:r>
            <a:endParaRPr b="1" sz="6000">
              <a:solidFill>
                <a:schemeClr val="lt1"/>
              </a:solidFill>
              <a:latin typeface="Bebas Neue"/>
              <a:ea typeface="Bebas Neue"/>
              <a:cs typeface="Bebas Neue"/>
              <a:sym typeface="Bebas Neue"/>
            </a:endParaRPr>
          </a:p>
        </p:txBody>
      </p:sp>
      <p:pic>
        <p:nvPicPr>
          <p:cNvPr id="638" name="Google Shape;638;p48"/>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642" name="Shape 642"/>
        <p:cNvGrpSpPr/>
        <p:nvPr/>
      </p:nvGrpSpPr>
      <p:grpSpPr>
        <a:xfrm>
          <a:off x="0" y="0"/>
          <a:ext cx="0" cy="0"/>
          <a:chOff x="0" y="0"/>
          <a:chExt cx="0" cy="0"/>
        </a:xfrm>
      </p:grpSpPr>
      <p:sp>
        <p:nvSpPr>
          <p:cNvPr id="643" name="Google Shape;643;p49"/>
          <p:cNvSpPr txBox="1"/>
          <p:nvPr/>
        </p:nvSpPr>
        <p:spPr>
          <a:xfrm>
            <a:off x="2614275" y="312825"/>
            <a:ext cx="63045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Open Sans"/>
                <a:ea typeface="Open Sans"/>
                <a:cs typeface="Open Sans"/>
                <a:sym typeface="Open Sans"/>
              </a:rPr>
              <a:t>Implement</a:t>
            </a:r>
            <a:r>
              <a:rPr lang="en" sz="1100">
                <a:latin typeface="Open Sans"/>
                <a:ea typeface="Open Sans"/>
                <a:cs typeface="Open Sans"/>
                <a:sym typeface="Open Sans"/>
              </a:rPr>
              <a:t>: </a:t>
            </a:r>
            <a:r>
              <a:rPr lang="en" sz="1100">
                <a:solidFill>
                  <a:schemeClr val="dk1"/>
                </a:solidFill>
                <a:latin typeface="Open Sans"/>
                <a:ea typeface="Open Sans"/>
                <a:cs typeface="Open Sans"/>
                <a:sym typeface="Open Sans"/>
              </a:rPr>
              <a:t>The Marketing Mix decisions to start SOUR’s journey in Canada by the first quarter of 2022, to become a quality, innovative and environmentally friendly brand that its consumers can be proud to do business with. </a:t>
            </a:r>
            <a:endParaRPr sz="1100">
              <a:latin typeface="Open Sans"/>
              <a:ea typeface="Open Sans"/>
              <a:cs typeface="Open Sans"/>
              <a:sym typeface="Open Sans"/>
            </a:endParaRPr>
          </a:p>
        </p:txBody>
      </p:sp>
      <p:sp>
        <p:nvSpPr>
          <p:cNvPr id="644" name="Google Shape;644;p49"/>
          <p:cNvSpPr txBox="1"/>
          <p:nvPr/>
        </p:nvSpPr>
        <p:spPr>
          <a:xfrm>
            <a:off x="3844100" y="1540850"/>
            <a:ext cx="36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How: </a:t>
            </a:r>
            <a:r>
              <a:rPr i="1" lang="en"/>
              <a:t>By Using SMART Goals</a:t>
            </a:r>
            <a:endParaRPr i="1"/>
          </a:p>
        </p:txBody>
      </p:sp>
      <p:sp>
        <p:nvSpPr>
          <p:cNvPr id="645" name="Google Shape;645;p49"/>
          <p:cNvSpPr txBox="1"/>
          <p:nvPr/>
        </p:nvSpPr>
        <p:spPr>
          <a:xfrm>
            <a:off x="2754375" y="2476375"/>
            <a:ext cx="6122100" cy="2319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100">
                <a:solidFill>
                  <a:schemeClr val="dk1"/>
                </a:solidFill>
                <a:latin typeface="Open Sans"/>
                <a:ea typeface="Open Sans"/>
                <a:cs typeface="Open Sans"/>
                <a:sym typeface="Open Sans"/>
              </a:rPr>
              <a:t>GOAL 1: Receive over 200,00 views of the company website within the first year, with a 25% growth of views annually.</a:t>
            </a:r>
            <a:endParaRPr b="1" sz="1100">
              <a:solidFill>
                <a:schemeClr val="dk1"/>
              </a:solidFill>
              <a:latin typeface="Open Sans"/>
              <a:ea typeface="Open Sans"/>
              <a:cs typeface="Open Sans"/>
              <a:sym typeface="Open Sans"/>
            </a:endParaRPr>
          </a:p>
          <a:p>
            <a:pPr indent="0" lvl="0" marL="0" rtl="0" algn="l">
              <a:lnSpc>
                <a:spcPct val="200000"/>
              </a:lnSpc>
              <a:spcBef>
                <a:spcPts val="1000"/>
              </a:spcBef>
              <a:spcAft>
                <a:spcPts val="0"/>
              </a:spcAft>
              <a:buNone/>
            </a:pPr>
            <a:r>
              <a:rPr b="1" lang="en" sz="1100">
                <a:solidFill>
                  <a:schemeClr val="dk1"/>
                </a:solidFill>
                <a:latin typeface="Open Sans"/>
                <a:ea typeface="Open Sans"/>
                <a:cs typeface="Open Sans"/>
                <a:sym typeface="Open Sans"/>
              </a:rPr>
              <a:t>GOAL 2: </a:t>
            </a:r>
            <a:r>
              <a:rPr b="1" lang="en" sz="1100">
                <a:solidFill>
                  <a:schemeClr val="dk1"/>
                </a:solidFill>
                <a:latin typeface="Open Sans"/>
                <a:ea typeface="Open Sans"/>
                <a:cs typeface="Open Sans"/>
                <a:sym typeface="Open Sans"/>
              </a:rPr>
              <a:t>Increase the brand awareness by 25% using social media channels (Instagram, TikTok), by the end of the 2nd quarter of 22.</a:t>
            </a:r>
            <a:endParaRPr b="1" sz="1100">
              <a:solidFill>
                <a:schemeClr val="dk1"/>
              </a:solidFill>
              <a:latin typeface="Open Sans"/>
              <a:ea typeface="Open Sans"/>
              <a:cs typeface="Open Sans"/>
              <a:sym typeface="Open Sans"/>
            </a:endParaRPr>
          </a:p>
          <a:p>
            <a:pPr indent="0" lvl="0" marL="0" rtl="0" algn="l">
              <a:lnSpc>
                <a:spcPct val="200000"/>
              </a:lnSpc>
              <a:spcBef>
                <a:spcPts val="1000"/>
              </a:spcBef>
              <a:spcAft>
                <a:spcPts val="0"/>
              </a:spcAft>
              <a:buNone/>
            </a:pPr>
            <a:r>
              <a:rPr b="1" lang="en" sz="1100">
                <a:solidFill>
                  <a:schemeClr val="dk1"/>
                </a:solidFill>
                <a:latin typeface="Open Sans"/>
                <a:ea typeface="Open Sans"/>
                <a:cs typeface="Open Sans"/>
                <a:sym typeface="Open Sans"/>
              </a:rPr>
              <a:t>GOAL 3: </a:t>
            </a:r>
            <a:r>
              <a:rPr b="1" lang="en" sz="1100">
                <a:solidFill>
                  <a:schemeClr val="dk1"/>
                </a:solidFill>
                <a:latin typeface="Open Sans"/>
                <a:ea typeface="Open Sans"/>
                <a:cs typeface="Open Sans"/>
                <a:sym typeface="Open Sans"/>
              </a:rPr>
              <a:t>Make average net revenue of 5% ($20,000) by the end of the first fiscal year </a:t>
            </a:r>
            <a:r>
              <a:rPr b="1" lang="en" sz="1200">
                <a:solidFill>
                  <a:schemeClr val="dk1"/>
                </a:solidFill>
                <a:latin typeface="Open Sans"/>
                <a:ea typeface="Open Sans"/>
                <a:cs typeface="Open Sans"/>
                <a:sym typeface="Open Sans"/>
              </a:rPr>
              <a:t>(2023). </a:t>
            </a:r>
            <a:endParaRPr b="1" sz="1200">
              <a:solidFill>
                <a:schemeClr val="dk1"/>
              </a:solidFill>
              <a:latin typeface="Open Sans"/>
              <a:ea typeface="Open Sans"/>
              <a:cs typeface="Open Sans"/>
              <a:sym typeface="Open Sans"/>
            </a:endParaRPr>
          </a:p>
        </p:txBody>
      </p:sp>
      <p:sp>
        <p:nvSpPr>
          <p:cNvPr id="646" name="Google Shape;646;p49"/>
          <p:cNvSpPr/>
          <p:nvPr/>
        </p:nvSpPr>
        <p:spPr>
          <a:xfrm rot="10800000">
            <a:off x="4320900" y="1182275"/>
            <a:ext cx="2281800" cy="227100"/>
          </a:xfrm>
          <a:prstGeom prst="triangle">
            <a:avLst>
              <a:gd fmla="val 50000" name="adj"/>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2754375" y="2072525"/>
            <a:ext cx="6024300" cy="759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txBox="1"/>
          <p:nvPr/>
        </p:nvSpPr>
        <p:spPr>
          <a:xfrm>
            <a:off x="1017963" y="3247431"/>
            <a:ext cx="261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49" name="Google Shape;649;p49"/>
          <p:cNvSpPr txBox="1"/>
          <p:nvPr/>
        </p:nvSpPr>
        <p:spPr>
          <a:xfrm rot="-618">
            <a:off x="-221441" y="3734197"/>
            <a:ext cx="33396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Cheers to the people who make change.</a:t>
            </a:r>
            <a:endParaRPr b="1" sz="1700">
              <a:solidFill>
                <a:schemeClr val="dk1"/>
              </a:solidFill>
              <a:latin typeface="Bebas Neue"/>
              <a:ea typeface="Bebas Neue"/>
              <a:cs typeface="Bebas Neue"/>
              <a:sym typeface="Bebas Neue"/>
            </a:endParaRPr>
          </a:p>
        </p:txBody>
      </p:sp>
      <p:sp>
        <p:nvSpPr>
          <p:cNvPr id="650" name="Google Shape;650;p49"/>
          <p:cNvSpPr txBox="1"/>
          <p:nvPr/>
        </p:nvSpPr>
        <p:spPr>
          <a:xfrm>
            <a:off x="129975" y="2700100"/>
            <a:ext cx="2484300" cy="10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0">
                <a:latin typeface="Bebas Neue"/>
                <a:ea typeface="Bebas Neue"/>
                <a:cs typeface="Bebas Neue"/>
                <a:sym typeface="Bebas Neue"/>
              </a:rPr>
              <a:t>SOUR</a:t>
            </a:r>
            <a:endParaRPr b="1" sz="7000">
              <a:latin typeface="Bebas Neue"/>
              <a:ea typeface="Bebas Neue"/>
              <a:cs typeface="Bebas Neue"/>
              <a:sym typeface="Bebas Neue"/>
            </a:endParaRPr>
          </a:p>
        </p:txBody>
      </p:sp>
      <p:pic>
        <p:nvPicPr>
          <p:cNvPr id="651" name="Google Shape;651;p49"/>
          <p:cNvPicPr preferRelativeResize="0"/>
          <p:nvPr/>
        </p:nvPicPr>
        <p:blipFill>
          <a:blip r:embed="rId3">
            <a:alphaModFix/>
          </a:blip>
          <a:stretch>
            <a:fillRect/>
          </a:stretch>
        </p:blipFill>
        <p:spPr>
          <a:xfrm>
            <a:off x="323425" y="312827"/>
            <a:ext cx="1910574" cy="1816675"/>
          </a:xfrm>
          <a:prstGeom prst="rect">
            <a:avLst/>
          </a:prstGeom>
          <a:noFill/>
          <a:ln>
            <a:noFill/>
          </a:ln>
        </p:spPr>
      </p:pic>
      <p:pic>
        <p:nvPicPr>
          <p:cNvPr id="652" name="Google Shape;652;p49"/>
          <p:cNvPicPr preferRelativeResize="0"/>
          <p:nvPr/>
        </p:nvPicPr>
        <p:blipFill>
          <a:blip r:embed="rId4">
            <a:alphaModFix/>
          </a:blip>
          <a:stretch>
            <a:fillRect/>
          </a:stretch>
        </p:blipFill>
        <p:spPr>
          <a:xfrm rot="-5223920">
            <a:off x="1747476" y="130438"/>
            <a:ext cx="666823" cy="6668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0"/>
          <p:cNvSpPr txBox="1"/>
          <p:nvPr>
            <p:ph type="title"/>
          </p:nvPr>
        </p:nvSpPr>
        <p:spPr>
          <a:xfrm>
            <a:off x="311700" y="445025"/>
            <a:ext cx="8520600" cy="390600"/>
          </a:xfrm>
          <a:prstGeom prst="rect">
            <a:avLst/>
          </a:prstGeom>
          <a:solidFill>
            <a:srgbClr val="FCF1D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800">
                <a:latin typeface="Open Sans"/>
                <a:ea typeface="Open Sans"/>
                <a:cs typeface="Open Sans"/>
                <a:sym typeface="Open Sans"/>
              </a:rPr>
              <a:t>GOAL 1 BREAKDOWN</a:t>
            </a:r>
            <a:endParaRPr b="1" sz="1800">
              <a:latin typeface="Open Sans"/>
              <a:ea typeface="Open Sans"/>
              <a:cs typeface="Open Sans"/>
              <a:sym typeface="Open Sans"/>
            </a:endParaRPr>
          </a:p>
        </p:txBody>
      </p:sp>
      <p:sp>
        <p:nvSpPr>
          <p:cNvPr id="658" name="Google Shape;658;p50"/>
          <p:cNvSpPr txBox="1"/>
          <p:nvPr/>
        </p:nvSpPr>
        <p:spPr>
          <a:xfrm>
            <a:off x="1897200" y="3109300"/>
            <a:ext cx="53496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rPr>
              <a:t>Web Traffic: </a:t>
            </a:r>
            <a:endParaRPr b="1" sz="1200">
              <a:solidFill>
                <a:schemeClr val="dk1"/>
              </a:solidFill>
            </a:endParaRPr>
          </a:p>
          <a:p>
            <a:pPr indent="0" lvl="0" marL="0" rtl="0" algn="l">
              <a:lnSpc>
                <a:spcPct val="150000"/>
              </a:lnSpc>
              <a:spcBef>
                <a:spcPts val="0"/>
              </a:spcBef>
              <a:spcAft>
                <a:spcPts val="0"/>
              </a:spcAft>
              <a:buNone/>
            </a:pPr>
            <a:r>
              <a:rPr lang="en" sz="1100">
                <a:solidFill>
                  <a:schemeClr val="dk1"/>
                </a:solidFill>
              </a:rPr>
              <a:t>Use niche targeting by generating content that appeals to our target market. We know from our “Component 2” of the marketing plan, about our target person, but to create awareness surrounding our target demographic and we will use social media influencers and digital ads to target niche consumers.</a:t>
            </a:r>
            <a:endParaRPr sz="1100">
              <a:solidFill>
                <a:schemeClr val="dk1"/>
              </a:solidFill>
            </a:endParaRPr>
          </a:p>
          <a:p>
            <a:pPr indent="0" lvl="0" marL="0" rtl="0" algn="l">
              <a:spcBef>
                <a:spcPts val="0"/>
              </a:spcBef>
              <a:spcAft>
                <a:spcPts val="0"/>
              </a:spcAft>
              <a:buNone/>
            </a:pPr>
            <a:r>
              <a:t/>
            </a:r>
            <a:endParaRPr/>
          </a:p>
        </p:txBody>
      </p:sp>
      <p:pic>
        <p:nvPicPr>
          <p:cNvPr id="659" name="Google Shape;659;p50"/>
          <p:cNvPicPr preferRelativeResize="0"/>
          <p:nvPr/>
        </p:nvPicPr>
        <p:blipFill>
          <a:blip r:embed="rId4">
            <a:alphaModFix/>
          </a:blip>
          <a:stretch>
            <a:fillRect/>
          </a:stretch>
        </p:blipFill>
        <p:spPr>
          <a:xfrm>
            <a:off x="2810063" y="1005662"/>
            <a:ext cx="3523883" cy="1751338"/>
          </a:xfrm>
          <a:prstGeom prst="rect">
            <a:avLst/>
          </a:prstGeom>
          <a:noFill/>
          <a:ln>
            <a:noFill/>
          </a:ln>
        </p:spPr>
      </p:pic>
      <p:pic>
        <p:nvPicPr>
          <p:cNvPr id="660" name="Google Shape;660;p50"/>
          <p:cNvPicPr preferRelativeResize="0"/>
          <p:nvPr/>
        </p:nvPicPr>
        <p:blipFill>
          <a:blip r:embed="rId5">
            <a:alphaModFix/>
          </a:blip>
          <a:stretch>
            <a:fillRect/>
          </a:stretch>
        </p:blipFill>
        <p:spPr>
          <a:xfrm rot="-10367322">
            <a:off x="2627651" y="874838"/>
            <a:ext cx="666823" cy="6668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1"/>
          <p:cNvSpPr txBox="1"/>
          <p:nvPr/>
        </p:nvSpPr>
        <p:spPr>
          <a:xfrm>
            <a:off x="412350" y="291950"/>
            <a:ext cx="86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GOAL 2 BREAKDOWN</a:t>
            </a:r>
            <a:endParaRPr b="1">
              <a:latin typeface="Open Sans"/>
              <a:ea typeface="Open Sans"/>
              <a:cs typeface="Open Sans"/>
              <a:sym typeface="Open Sans"/>
            </a:endParaRPr>
          </a:p>
        </p:txBody>
      </p:sp>
      <p:sp>
        <p:nvSpPr>
          <p:cNvPr id="666" name="Google Shape;666;p51"/>
          <p:cNvSpPr txBox="1"/>
          <p:nvPr/>
        </p:nvSpPr>
        <p:spPr>
          <a:xfrm>
            <a:off x="1294950" y="1459950"/>
            <a:ext cx="75921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We will do this by posting personal, human-centric content. This will include promotions, customer re-posts, selfies of our employees enjoying the drink as well as conveying a personalized brand message to our users. </a:t>
            </a:r>
            <a:endParaRPr/>
          </a:p>
        </p:txBody>
      </p:sp>
      <p:sp>
        <p:nvSpPr>
          <p:cNvPr id="667" name="Google Shape;667;p51"/>
          <p:cNvSpPr txBox="1"/>
          <p:nvPr/>
        </p:nvSpPr>
        <p:spPr>
          <a:xfrm>
            <a:off x="1367250" y="965775"/>
            <a:ext cx="3146700" cy="354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rPr>
              <a:t>We Are New, But We Don’t Have to be Cold</a:t>
            </a:r>
            <a:r>
              <a:rPr lang="en" sz="1100">
                <a:solidFill>
                  <a:schemeClr val="dk1"/>
                </a:solidFill>
              </a:rPr>
              <a:t>:</a:t>
            </a:r>
            <a:endParaRPr/>
          </a:p>
        </p:txBody>
      </p:sp>
      <p:sp>
        <p:nvSpPr>
          <p:cNvPr id="668" name="Google Shape;668;p51"/>
          <p:cNvSpPr txBox="1"/>
          <p:nvPr/>
        </p:nvSpPr>
        <p:spPr>
          <a:xfrm>
            <a:off x="1313000" y="2846700"/>
            <a:ext cx="7335300" cy="137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Using a proper social media posts calendar to efficiently utilize all resources and get the best outcome. Using hashtags and tagging others to increase brand exposure. </a:t>
            </a:r>
            <a:endParaRPr sz="1100">
              <a:solidFill>
                <a:schemeClr val="dk1"/>
              </a:solidFill>
            </a:endParaRPr>
          </a:p>
          <a:p>
            <a:pPr indent="0" lvl="0" marL="457200" rtl="0" algn="l">
              <a:lnSpc>
                <a:spcPct val="150000"/>
              </a:lnSpc>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69" name="Google Shape;669;p51"/>
          <p:cNvSpPr txBox="1"/>
          <p:nvPr/>
        </p:nvSpPr>
        <p:spPr>
          <a:xfrm>
            <a:off x="1367250" y="2295038"/>
            <a:ext cx="3146700" cy="354000"/>
          </a:xfrm>
          <a:prstGeom prst="rect">
            <a:avLst/>
          </a:prstGeom>
          <a:solidFill>
            <a:srgbClr val="C9DAF8"/>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dk1"/>
                </a:solidFill>
              </a:rPr>
              <a:t>T</a:t>
            </a:r>
            <a:r>
              <a:rPr b="1" lang="en" sz="1100">
                <a:solidFill>
                  <a:schemeClr val="dk1"/>
                </a:solidFill>
              </a:rPr>
              <a:t>agging Others to Get Them Talking:</a:t>
            </a:r>
            <a:endParaRPr b="1"/>
          </a:p>
        </p:txBody>
      </p:sp>
      <p:sp>
        <p:nvSpPr>
          <p:cNvPr id="670" name="Google Shape;670;p51"/>
          <p:cNvSpPr txBox="1"/>
          <p:nvPr/>
        </p:nvSpPr>
        <p:spPr>
          <a:xfrm>
            <a:off x="1291250" y="4161425"/>
            <a:ext cx="74007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T</a:t>
            </a:r>
            <a:r>
              <a:rPr lang="en" sz="1100">
                <a:solidFill>
                  <a:schemeClr val="dk1"/>
                </a:solidFill>
              </a:rPr>
              <a:t>his will be done on all social handles. This is not only a great source to solve consumer queries but also to increase engagement with the users.</a:t>
            </a:r>
            <a:endParaRPr/>
          </a:p>
        </p:txBody>
      </p:sp>
      <p:sp>
        <p:nvSpPr>
          <p:cNvPr id="671" name="Google Shape;671;p51"/>
          <p:cNvSpPr txBox="1"/>
          <p:nvPr/>
        </p:nvSpPr>
        <p:spPr>
          <a:xfrm>
            <a:off x="1367250" y="3711125"/>
            <a:ext cx="3146700" cy="354000"/>
          </a:xfrm>
          <a:prstGeom prst="rect">
            <a:avLst/>
          </a:prstGeom>
          <a:solidFill>
            <a:srgbClr val="D9D2E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Replying to Comments</a:t>
            </a:r>
            <a:endParaRPr b="1" sz="1100"/>
          </a:p>
        </p:txBody>
      </p:sp>
      <p:sp>
        <p:nvSpPr>
          <p:cNvPr id="672" name="Google Shape;672;p51"/>
          <p:cNvSpPr txBox="1"/>
          <p:nvPr/>
        </p:nvSpPr>
        <p:spPr>
          <a:xfrm>
            <a:off x="6953142" y="495086"/>
            <a:ext cx="169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73" name="Google Shape;673;p51"/>
          <p:cNvSpPr/>
          <p:nvPr/>
        </p:nvSpPr>
        <p:spPr>
          <a:xfrm rot="5400000">
            <a:off x="340075" y="1211775"/>
            <a:ext cx="708300" cy="2163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rot="5400000">
            <a:off x="340075" y="2541050"/>
            <a:ext cx="708300" cy="2163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rot="5400000">
            <a:off x="340075" y="3957125"/>
            <a:ext cx="708300" cy="2163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2"/>
          <p:cNvSpPr/>
          <p:nvPr/>
        </p:nvSpPr>
        <p:spPr>
          <a:xfrm>
            <a:off x="0" y="0"/>
            <a:ext cx="9144000" cy="226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txBox="1"/>
          <p:nvPr/>
        </p:nvSpPr>
        <p:spPr>
          <a:xfrm>
            <a:off x="257700" y="206175"/>
            <a:ext cx="86286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GOAL 3 BREAKDOWN</a:t>
            </a:r>
            <a:endParaRPr b="1">
              <a:solidFill>
                <a:schemeClr val="lt1"/>
              </a:solidFill>
              <a:latin typeface="Open Sans"/>
              <a:ea typeface="Open Sans"/>
              <a:cs typeface="Open Sans"/>
              <a:sym typeface="Open Sans"/>
            </a:endParaRPr>
          </a:p>
        </p:txBody>
      </p:sp>
      <p:pic>
        <p:nvPicPr>
          <p:cNvPr id="682" name="Google Shape;682;p52"/>
          <p:cNvPicPr preferRelativeResize="0"/>
          <p:nvPr/>
        </p:nvPicPr>
        <p:blipFill>
          <a:blip r:embed="rId3">
            <a:alphaModFix/>
          </a:blip>
          <a:stretch>
            <a:fillRect/>
          </a:stretch>
        </p:blipFill>
        <p:spPr>
          <a:xfrm>
            <a:off x="6208546" y="814462"/>
            <a:ext cx="2647775" cy="1766400"/>
          </a:xfrm>
          <a:prstGeom prst="rect">
            <a:avLst/>
          </a:prstGeom>
          <a:noFill/>
          <a:ln>
            <a:noFill/>
          </a:ln>
        </p:spPr>
      </p:pic>
      <p:pic>
        <p:nvPicPr>
          <p:cNvPr id="683" name="Google Shape;683;p52"/>
          <p:cNvPicPr preferRelativeResize="0"/>
          <p:nvPr/>
        </p:nvPicPr>
        <p:blipFill>
          <a:blip r:embed="rId4">
            <a:alphaModFix/>
          </a:blip>
          <a:stretch>
            <a:fillRect/>
          </a:stretch>
        </p:blipFill>
        <p:spPr>
          <a:xfrm>
            <a:off x="6208550" y="2854050"/>
            <a:ext cx="2647775" cy="1832650"/>
          </a:xfrm>
          <a:prstGeom prst="rect">
            <a:avLst/>
          </a:prstGeom>
          <a:noFill/>
          <a:ln>
            <a:noFill/>
          </a:ln>
        </p:spPr>
      </p:pic>
      <p:sp>
        <p:nvSpPr>
          <p:cNvPr id="684" name="Google Shape;684;p52"/>
          <p:cNvSpPr txBox="1"/>
          <p:nvPr/>
        </p:nvSpPr>
        <p:spPr>
          <a:xfrm>
            <a:off x="368950" y="1390700"/>
            <a:ext cx="5349600" cy="6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rPr>
              <a:t>Constantly pushing the product on social media and websites via contests, promotional holiday events and new product sales etcetera</a:t>
            </a:r>
            <a:endParaRPr b="1">
              <a:solidFill>
                <a:schemeClr val="dk1"/>
              </a:solidFill>
            </a:endParaRPr>
          </a:p>
        </p:txBody>
      </p:sp>
      <p:sp>
        <p:nvSpPr>
          <p:cNvPr id="685" name="Google Shape;685;p52"/>
          <p:cNvSpPr/>
          <p:nvPr/>
        </p:nvSpPr>
        <p:spPr>
          <a:xfrm>
            <a:off x="2777850" y="1998800"/>
            <a:ext cx="358200" cy="648900"/>
          </a:xfrm>
          <a:prstGeom prst="down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txBox="1"/>
          <p:nvPr/>
        </p:nvSpPr>
        <p:spPr>
          <a:xfrm>
            <a:off x="737800" y="2718025"/>
            <a:ext cx="4611900" cy="908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2"/>
                </a:solidFill>
              </a:rPr>
              <a:t>Monitor Revenue KPI and see quarterly if we are meeting the set criteria. If not, make realistic changes to the overall objective.</a:t>
            </a:r>
            <a:endParaRPr b="1" sz="1100">
              <a:solidFill>
                <a:schemeClr val="dk2"/>
              </a:solidFill>
            </a:endParaRPr>
          </a:p>
          <a:p>
            <a:pPr indent="0" lvl="0" marL="0" rtl="0" algn="l">
              <a:spcBef>
                <a:spcPts val="0"/>
              </a:spcBef>
              <a:spcAft>
                <a:spcPts val="0"/>
              </a:spcAft>
              <a:buNone/>
            </a:pPr>
            <a:r>
              <a:t/>
            </a:r>
            <a:endParaRPr/>
          </a:p>
        </p:txBody>
      </p:sp>
      <p:sp>
        <p:nvSpPr>
          <p:cNvPr id="687" name="Google Shape;687;p52"/>
          <p:cNvSpPr txBox="1"/>
          <p:nvPr/>
        </p:nvSpPr>
        <p:spPr>
          <a:xfrm>
            <a:off x="227850" y="3696450"/>
            <a:ext cx="5458200" cy="1116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100">
                <a:solidFill>
                  <a:schemeClr val="dk1"/>
                </a:solidFill>
              </a:rPr>
              <a:t>Increasing engagement and brand value amongst consumers by positioning the product as an innovative and sustainable purchase. Advertise using our partners (Ooho) to gain credibility and favourable PR to increase the conversion rate.</a:t>
            </a:r>
            <a:endParaRPr b="1"/>
          </a:p>
        </p:txBody>
      </p:sp>
      <p:sp>
        <p:nvSpPr>
          <p:cNvPr id="688" name="Google Shape;688;p52"/>
          <p:cNvSpPr/>
          <p:nvPr/>
        </p:nvSpPr>
        <p:spPr>
          <a:xfrm>
            <a:off x="2826750" y="3343950"/>
            <a:ext cx="309300" cy="4002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cxnSp>
        <p:nvCxnSpPr>
          <p:cNvPr id="694" name="Google Shape;694;p53"/>
          <p:cNvCxnSpPr/>
          <p:nvPr/>
        </p:nvCxnSpPr>
        <p:spPr>
          <a:xfrm>
            <a:off x="3412650" y="1126200"/>
            <a:ext cx="0" cy="2841900"/>
          </a:xfrm>
          <a:prstGeom prst="straightConnector1">
            <a:avLst/>
          </a:prstGeom>
          <a:noFill/>
          <a:ln cap="flat" cmpd="sng" w="9525">
            <a:solidFill>
              <a:srgbClr val="B7B7B7"/>
            </a:solidFill>
            <a:prstDash val="dash"/>
            <a:round/>
            <a:headEnd len="med" w="med" type="none"/>
            <a:tailEnd len="med" w="med" type="none"/>
          </a:ln>
        </p:spPr>
      </p:cxnSp>
      <p:cxnSp>
        <p:nvCxnSpPr>
          <p:cNvPr id="695" name="Google Shape;695;p53"/>
          <p:cNvCxnSpPr/>
          <p:nvPr/>
        </p:nvCxnSpPr>
        <p:spPr>
          <a:xfrm>
            <a:off x="4472375" y="1126200"/>
            <a:ext cx="0" cy="2841900"/>
          </a:xfrm>
          <a:prstGeom prst="straightConnector1">
            <a:avLst/>
          </a:prstGeom>
          <a:noFill/>
          <a:ln cap="flat" cmpd="sng" w="9525">
            <a:solidFill>
              <a:srgbClr val="B7B7B7"/>
            </a:solidFill>
            <a:prstDash val="dash"/>
            <a:round/>
            <a:headEnd len="med" w="med" type="none"/>
            <a:tailEnd len="med" w="med" type="none"/>
          </a:ln>
        </p:spPr>
      </p:cxnSp>
      <p:cxnSp>
        <p:nvCxnSpPr>
          <p:cNvPr id="696" name="Google Shape;696;p53"/>
          <p:cNvCxnSpPr/>
          <p:nvPr/>
        </p:nvCxnSpPr>
        <p:spPr>
          <a:xfrm>
            <a:off x="5532100" y="1126200"/>
            <a:ext cx="0" cy="2841900"/>
          </a:xfrm>
          <a:prstGeom prst="straightConnector1">
            <a:avLst/>
          </a:prstGeom>
          <a:noFill/>
          <a:ln cap="flat" cmpd="sng" w="9525">
            <a:solidFill>
              <a:srgbClr val="B7B7B7"/>
            </a:solidFill>
            <a:prstDash val="dash"/>
            <a:round/>
            <a:headEnd len="med" w="med" type="none"/>
            <a:tailEnd len="med" w="med" type="none"/>
          </a:ln>
        </p:spPr>
      </p:cxnSp>
      <p:cxnSp>
        <p:nvCxnSpPr>
          <p:cNvPr id="697" name="Google Shape;697;p53"/>
          <p:cNvCxnSpPr/>
          <p:nvPr/>
        </p:nvCxnSpPr>
        <p:spPr>
          <a:xfrm>
            <a:off x="6591825" y="1126200"/>
            <a:ext cx="0" cy="2841900"/>
          </a:xfrm>
          <a:prstGeom prst="straightConnector1">
            <a:avLst/>
          </a:prstGeom>
          <a:noFill/>
          <a:ln cap="flat" cmpd="sng" w="9525">
            <a:solidFill>
              <a:srgbClr val="B7B7B7"/>
            </a:solidFill>
            <a:prstDash val="dash"/>
            <a:round/>
            <a:headEnd len="med" w="med" type="none"/>
            <a:tailEnd len="med" w="med" type="none"/>
          </a:ln>
        </p:spPr>
      </p:cxnSp>
      <p:cxnSp>
        <p:nvCxnSpPr>
          <p:cNvPr id="698" name="Google Shape;698;p53"/>
          <p:cNvCxnSpPr/>
          <p:nvPr/>
        </p:nvCxnSpPr>
        <p:spPr>
          <a:xfrm>
            <a:off x="7651550" y="1126200"/>
            <a:ext cx="0" cy="2841900"/>
          </a:xfrm>
          <a:prstGeom prst="straightConnector1">
            <a:avLst/>
          </a:prstGeom>
          <a:noFill/>
          <a:ln cap="flat" cmpd="sng" w="9525">
            <a:solidFill>
              <a:srgbClr val="B7B7B7"/>
            </a:solidFill>
            <a:prstDash val="dash"/>
            <a:round/>
            <a:headEnd len="med" w="med" type="none"/>
            <a:tailEnd len="med" w="med" type="none"/>
          </a:ln>
        </p:spPr>
      </p:cxnSp>
      <p:sp>
        <p:nvSpPr>
          <p:cNvPr id="699" name="Google Shape;699;p53"/>
          <p:cNvSpPr/>
          <p:nvPr/>
        </p:nvSpPr>
        <p:spPr>
          <a:xfrm>
            <a:off x="209650" y="1194450"/>
            <a:ext cx="2197500" cy="240600"/>
          </a:xfrm>
          <a:prstGeom prst="rect">
            <a:avLst/>
          </a:prstGeom>
          <a:solidFill>
            <a:srgbClr val="D9D9D9"/>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Open Sans"/>
                <a:ea typeface="Open Sans"/>
                <a:cs typeface="Open Sans"/>
                <a:sym typeface="Open Sans"/>
              </a:rPr>
              <a:t>Product launch party (New Years Eve)</a:t>
            </a:r>
            <a:endParaRPr sz="900">
              <a:latin typeface="Open Sans"/>
              <a:ea typeface="Open Sans"/>
              <a:cs typeface="Open Sans"/>
              <a:sym typeface="Open Sans"/>
            </a:endParaRPr>
          </a:p>
        </p:txBody>
      </p:sp>
      <p:sp>
        <p:nvSpPr>
          <p:cNvPr id="700" name="Google Shape;700;p53"/>
          <p:cNvSpPr/>
          <p:nvPr/>
        </p:nvSpPr>
        <p:spPr>
          <a:xfrm>
            <a:off x="209650" y="1664077"/>
            <a:ext cx="2197500" cy="307800"/>
          </a:xfrm>
          <a:prstGeom prst="rect">
            <a:avLst/>
          </a:prstGeom>
          <a:solidFill>
            <a:srgbClr val="D9D9D9"/>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Establish relationships with brand </a:t>
            </a:r>
            <a:r>
              <a:rPr lang="en" sz="900">
                <a:solidFill>
                  <a:schemeClr val="dk1"/>
                </a:solidFill>
                <a:latin typeface="Open Sans"/>
                <a:ea typeface="Open Sans"/>
                <a:cs typeface="Open Sans"/>
                <a:sym typeface="Open Sans"/>
              </a:rPr>
              <a:t>representatives/ambassadors</a:t>
            </a:r>
            <a:endParaRPr sz="900">
              <a:latin typeface="Open Sans"/>
              <a:ea typeface="Open Sans"/>
              <a:cs typeface="Open Sans"/>
              <a:sym typeface="Open Sans"/>
            </a:endParaRPr>
          </a:p>
        </p:txBody>
      </p:sp>
      <p:sp>
        <p:nvSpPr>
          <p:cNvPr id="701" name="Google Shape;701;p53"/>
          <p:cNvSpPr/>
          <p:nvPr/>
        </p:nvSpPr>
        <p:spPr>
          <a:xfrm>
            <a:off x="209650" y="1435425"/>
            <a:ext cx="2197500" cy="240600"/>
          </a:xfrm>
          <a:prstGeom prst="rect">
            <a:avLst/>
          </a:prstGeom>
          <a:solidFill>
            <a:srgbClr val="D9D9D9"/>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Social media </a:t>
            </a:r>
            <a:r>
              <a:rPr lang="en" sz="900">
                <a:solidFill>
                  <a:schemeClr val="dk1"/>
                </a:solidFill>
                <a:latin typeface="Open Sans"/>
                <a:ea typeface="Open Sans"/>
                <a:cs typeface="Open Sans"/>
                <a:sym typeface="Open Sans"/>
              </a:rPr>
              <a:t>campaign launches</a:t>
            </a:r>
            <a:endParaRPr sz="900">
              <a:latin typeface="Open Sans"/>
              <a:ea typeface="Open Sans"/>
              <a:cs typeface="Open Sans"/>
              <a:sym typeface="Open Sans"/>
            </a:endParaRPr>
          </a:p>
        </p:txBody>
      </p:sp>
      <p:sp>
        <p:nvSpPr>
          <p:cNvPr id="702" name="Google Shape;702;p53"/>
          <p:cNvSpPr/>
          <p:nvPr/>
        </p:nvSpPr>
        <p:spPr>
          <a:xfrm>
            <a:off x="209675" y="2220238"/>
            <a:ext cx="2197500" cy="455700"/>
          </a:xfrm>
          <a:prstGeom prst="rect">
            <a:avLst/>
          </a:prstGeom>
          <a:solidFill>
            <a:srgbClr val="B7B7B7"/>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Open Sans"/>
                <a:ea typeface="Open Sans"/>
                <a:cs typeface="Open Sans"/>
                <a:sym typeface="Open Sans"/>
              </a:rPr>
              <a:t>Personal selling events (</a:t>
            </a:r>
            <a:r>
              <a:rPr lang="en" sz="900">
                <a:solidFill>
                  <a:schemeClr val="dk1"/>
                </a:solidFill>
                <a:latin typeface="Open Sans"/>
                <a:ea typeface="Open Sans"/>
                <a:cs typeface="Open Sans"/>
                <a:sym typeface="Open Sans"/>
              </a:rPr>
              <a:t>University's</a:t>
            </a:r>
            <a:r>
              <a:rPr lang="en" sz="900">
                <a:solidFill>
                  <a:schemeClr val="dk1"/>
                </a:solidFill>
                <a:latin typeface="Open Sans"/>
                <a:ea typeface="Open Sans"/>
                <a:cs typeface="Open Sans"/>
                <a:sym typeface="Open Sans"/>
              </a:rPr>
              <a:t>, Liquor stores, concepts, sporting events)</a:t>
            </a:r>
            <a:endParaRPr sz="900">
              <a:solidFill>
                <a:schemeClr val="dk1"/>
              </a:solidFill>
              <a:latin typeface="Open Sans"/>
              <a:ea typeface="Open Sans"/>
              <a:cs typeface="Open Sans"/>
              <a:sym typeface="Open Sans"/>
            </a:endParaRPr>
          </a:p>
        </p:txBody>
      </p:sp>
      <p:sp>
        <p:nvSpPr>
          <p:cNvPr id="703" name="Google Shape;703;p53"/>
          <p:cNvSpPr/>
          <p:nvPr/>
        </p:nvSpPr>
        <p:spPr>
          <a:xfrm>
            <a:off x="209675" y="2682525"/>
            <a:ext cx="2197500" cy="323700"/>
          </a:xfrm>
          <a:prstGeom prst="rect">
            <a:avLst/>
          </a:prstGeom>
          <a:solidFill>
            <a:srgbClr val="B7B7B7"/>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Open Sans"/>
                <a:ea typeface="Open Sans"/>
                <a:cs typeface="Open Sans"/>
                <a:sym typeface="Open Sans"/>
              </a:rPr>
              <a:t>Purchase/conduct market research on market trends</a:t>
            </a:r>
            <a:endParaRPr sz="900">
              <a:latin typeface="Open Sans"/>
              <a:ea typeface="Open Sans"/>
              <a:cs typeface="Open Sans"/>
              <a:sym typeface="Open Sans"/>
            </a:endParaRPr>
          </a:p>
        </p:txBody>
      </p:sp>
      <p:sp>
        <p:nvSpPr>
          <p:cNvPr id="704" name="Google Shape;704;p53"/>
          <p:cNvSpPr/>
          <p:nvPr/>
        </p:nvSpPr>
        <p:spPr>
          <a:xfrm>
            <a:off x="2395625" y="122912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5" name="Google Shape;705;p53"/>
          <p:cNvSpPr/>
          <p:nvPr/>
        </p:nvSpPr>
        <p:spPr>
          <a:xfrm>
            <a:off x="2407149" y="1457500"/>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6" name="Google Shape;706;p53"/>
          <p:cNvSpPr/>
          <p:nvPr/>
        </p:nvSpPr>
        <p:spPr>
          <a:xfrm>
            <a:off x="2407150" y="1784913"/>
            <a:ext cx="30828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7" name="Google Shape;707;p53"/>
          <p:cNvSpPr/>
          <p:nvPr/>
        </p:nvSpPr>
        <p:spPr>
          <a:xfrm>
            <a:off x="2476000" y="3081050"/>
            <a:ext cx="6112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8" name="Google Shape;708;p53"/>
          <p:cNvSpPr/>
          <p:nvPr/>
        </p:nvSpPr>
        <p:spPr>
          <a:xfrm>
            <a:off x="209675" y="3012800"/>
            <a:ext cx="2197500" cy="307800"/>
          </a:xfrm>
          <a:prstGeom prst="rect">
            <a:avLst/>
          </a:prstGeom>
          <a:solidFill>
            <a:srgbClr val="B7B7B7"/>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en Sans"/>
                <a:ea typeface="Open Sans"/>
                <a:cs typeface="Open Sans"/>
                <a:sym typeface="Open Sans"/>
              </a:rPr>
              <a:t>Look at increasing amount of retailers offering product</a:t>
            </a:r>
            <a:endParaRPr sz="900">
              <a:latin typeface="Open Sans"/>
              <a:ea typeface="Open Sans"/>
              <a:cs typeface="Open Sans"/>
              <a:sym typeface="Open Sans"/>
            </a:endParaRPr>
          </a:p>
        </p:txBody>
      </p:sp>
      <p:sp>
        <p:nvSpPr>
          <p:cNvPr id="709" name="Google Shape;709;p53"/>
          <p:cNvSpPr/>
          <p:nvPr/>
        </p:nvSpPr>
        <p:spPr>
          <a:xfrm>
            <a:off x="209675" y="3327174"/>
            <a:ext cx="2197500" cy="393600"/>
          </a:xfrm>
          <a:prstGeom prst="rect">
            <a:avLst/>
          </a:prstGeom>
          <a:solidFill>
            <a:srgbClr val="999999"/>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chemeClr val="dk1"/>
                </a:solidFill>
                <a:latin typeface="Open Sans"/>
                <a:ea typeface="Open Sans"/>
                <a:cs typeface="Open Sans"/>
                <a:sym typeface="Open Sans"/>
              </a:rPr>
              <a:t>Reach out to potential </a:t>
            </a:r>
            <a:r>
              <a:rPr lang="en" sz="900">
                <a:latin typeface="Open Sans"/>
                <a:ea typeface="Open Sans"/>
                <a:cs typeface="Open Sans"/>
                <a:sym typeface="Open Sans"/>
              </a:rPr>
              <a:t>partnerships in </a:t>
            </a:r>
            <a:r>
              <a:rPr lang="en" sz="900">
                <a:latin typeface="Open Sans"/>
                <a:ea typeface="Open Sans"/>
                <a:cs typeface="Open Sans"/>
                <a:sym typeface="Open Sans"/>
              </a:rPr>
              <a:t>environmentally</a:t>
            </a:r>
            <a:r>
              <a:rPr lang="en" sz="900">
                <a:latin typeface="Open Sans"/>
                <a:ea typeface="Open Sans"/>
                <a:cs typeface="Open Sans"/>
                <a:sym typeface="Open Sans"/>
              </a:rPr>
              <a:t>  </a:t>
            </a:r>
            <a:r>
              <a:rPr lang="en" sz="900">
                <a:latin typeface="Open Sans"/>
                <a:ea typeface="Open Sans"/>
                <a:cs typeface="Open Sans"/>
                <a:sym typeface="Open Sans"/>
              </a:rPr>
              <a:t>conscience</a:t>
            </a:r>
            <a:r>
              <a:rPr lang="en" sz="900">
                <a:latin typeface="Open Sans"/>
                <a:ea typeface="Open Sans"/>
                <a:cs typeface="Open Sans"/>
                <a:sym typeface="Open Sans"/>
              </a:rPr>
              <a:t> companies.</a:t>
            </a:r>
            <a:endParaRPr sz="900">
              <a:latin typeface="Open Sans"/>
              <a:ea typeface="Open Sans"/>
              <a:cs typeface="Open Sans"/>
              <a:sym typeface="Open Sans"/>
            </a:endParaRPr>
          </a:p>
        </p:txBody>
      </p:sp>
      <p:sp>
        <p:nvSpPr>
          <p:cNvPr id="710" name="Google Shape;710;p53"/>
          <p:cNvSpPr/>
          <p:nvPr/>
        </p:nvSpPr>
        <p:spPr>
          <a:xfrm>
            <a:off x="5143295" y="2798025"/>
            <a:ext cx="3888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1" name="Google Shape;711;p53"/>
          <p:cNvSpPr/>
          <p:nvPr/>
        </p:nvSpPr>
        <p:spPr>
          <a:xfrm>
            <a:off x="2483450" y="819050"/>
            <a:ext cx="6375300" cy="360900"/>
          </a:xfrm>
          <a:prstGeom prst="rightArrow">
            <a:avLst>
              <a:gd fmla="val 50000" name="adj1"/>
              <a:gd fmla="val 50000" name="adj2"/>
            </a:avLst>
          </a:prstGeom>
          <a:solidFill>
            <a:srgbClr val="FFA300"/>
          </a:solidFill>
          <a:ln cap="flat" cmpd="sng" w="9525">
            <a:solidFill>
              <a:srgbClr val="DBB8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12" name="Google Shape;712;p53"/>
          <p:cNvGraphicFramePr/>
          <p:nvPr/>
        </p:nvGraphicFramePr>
        <p:xfrm>
          <a:off x="2468522" y="894725"/>
          <a:ext cx="3000000" cy="3000000"/>
        </p:xfrm>
        <a:graphic>
          <a:graphicData uri="http://schemas.openxmlformats.org/drawingml/2006/table">
            <a:tbl>
              <a:tblPr>
                <a:noFill/>
                <a:tableStyleId>{38898692-AFC5-45E6-A4CA-4E9021875DD9}</a:tableStyleId>
              </a:tblPr>
              <a:tblGrid>
                <a:gridCol w="474025"/>
                <a:gridCol w="524800"/>
                <a:gridCol w="626375"/>
                <a:gridCol w="524800"/>
                <a:gridCol w="524800"/>
                <a:gridCol w="558675"/>
                <a:gridCol w="474025"/>
                <a:gridCol w="524800"/>
                <a:gridCol w="524800"/>
                <a:gridCol w="474025"/>
                <a:gridCol w="507875"/>
                <a:gridCol w="507875"/>
              </a:tblGrid>
              <a:tr h="200025">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Jan</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Feb</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March</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April</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May</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b="1" lang="en" sz="900">
                          <a:solidFill>
                            <a:srgbClr val="FFFFFF"/>
                          </a:solidFill>
                          <a:latin typeface="Open Sans"/>
                          <a:ea typeface="Open Sans"/>
                          <a:cs typeface="Open Sans"/>
                          <a:sym typeface="Open Sans"/>
                        </a:rPr>
                        <a:t>June</a:t>
                      </a:r>
                      <a:endParaRPr b="1" sz="9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solidFill>
                      <a:srgbClr val="FFA300"/>
                    </a:solidFill>
                  </a:tcPr>
                </a:tc>
                <a:tc>
                  <a:txBody>
                    <a:bodyPr/>
                    <a:lstStyle/>
                    <a:p>
                      <a:pPr indent="0" lvl="0" marL="0" rtl="0" algn="l">
                        <a:lnSpc>
                          <a:spcPct val="115000"/>
                        </a:lnSpc>
                        <a:spcBef>
                          <a:spcPts val="0"/>
                        </a:spcBef>
                        <a:spcAft>
                          <a:spcPts val="0"/>
                        </a:spcAft>
                        <a:buNone/>
                      </a:pPr>
                      <a:r>
                        <a:rPr lang="en" sz="1000"/>
                        <a:t>July</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lang="en" sz="1000"/>
                        <a:t>Aug</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lang="en" sz="1000"/>
                        <a:t>Sep</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lang="en" sz="1000"/>
                        <a:t>Oct</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lang="en" sz="1000"/>
                        <a:t>Nov</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c>
                  <a:txBody>
                    <a:bodyPr/>
                    <a:lstStyle/>
                    <a:p>
                      <a:pPr indent="0" lvl="0" marL="0" rtl="0" algn="l">
                        <a:lnSpc>
                          <a:spcPct val="115000"/>
                        </a:lnSpc>
                        <a:spcBef>
                          <a:spcPts val="0"/>
                        </a:spcBef>
                        <a:spcAft>
                          <a:spcPts val="0"/>
                        </a:spcAft>
                        <a:buNone/>
                      </a:pPr>
                      <a:r>
                        <a:rPr lang="en" sz="1000"/>
                        <a:t>Dec</a:t>
                      </a:r>
                      <a:endParaRPr b="1" sz="1000">
                        <a:solidFill>
                          <a:srgbClr val="FFFFFF"/>
                        </a:solidFill>
                        <a:latin typeface="Open Sans"/>
                        <a:ea typeface="Open Sans"/>
                        <a:cs typeface="Open Sans"/>
                        <a:sym typeface="Open Sans"/>
                      </a:endParaRPr>
                    </a:p>
                  </a:txBody>
                  <a:tcPr marT="19050" marB="19050" marR="28575" marL="28575" anchor="b">
                    <a:lnL cap="flat" cmpd="sng" w="9525">
                      <a:solidFill>
                        <a:srgbClr val="CCCCCC">
                          <a:alpha val="0"/>
                        </a:srgbClr>
                      </a:solidFill>
                      <a:prstDash val="dash"/>
                      <a:round/>
                      <a:headEnd len="sm" w="sm" type="none"/>
                      <a:tailEnd len="sm" w="sm" type="none"/>
                    </a:lnL>
                    <a:lnR cap="flat" cmpd="sng" w="9525">
                      <a:solidFill>
                        <a:srgbClr val="CCCCCC">
                          <a:alpha val="0"/>
                        </a:srgbClr>
                      </a:solidFill>
                      <a:prstDash val="dash"/>
                      <a:round/>
                      <a:headEnd len="sm" w="sm" type="none"/>
                      <a:tailEnd len="sm" w="sm" type="none"/>
                    </a:lnR>
                    <a:lnT cap="flat" cmpd="sng" w="9525">
                      <a:solidFill>
                        <a:srgbClr val="CCCCCC">
                          <a:alpha val="0"/>
                        </a:srgbClr>
                      </a:solidFill>
                      <a:prstDash val="dash"/>
                      <a:round/>
                      <a:headEnd len="sm" w="sm" type="none"/>
                      <a:tailEnd len="sm" w="sm" type="none"/>
                    </a:lnT>
                    <a:lnB cap="flat" cmpd="sng" w="9525">
                      <a:solidFill>
                        <a:srgbClr val="CCCCCC">
                          <a:alpha val="0"/>
                        </a:srgbClr>
                      </a:solidFill>
                      <a:prstDash val="dash"/>
                      <a:round/>
                      <a:headEnd len="sm" w="sm" type="none"/>
                      <a:tailEnd len="sm" w="sm" type="none"/>
                    </a:lnB>
                  </a:tcPr>
                </a:tc>
              </a:tr>
            </a:tbl>
          </a:graphicData>
        </a:graphic>
      </p:graphicFrame>
      <p:sp>
        <p:nvSpPr>
          <p:cNvPr id="713" name="Google Shape;713;p53"/>
          <p:cNvSpPr/>
          <p:nvPr/>
        </p:nvSpPr>
        <p:spPr>
          <a:xfrm>
            <a:off x="3672550" y="2082425"/>
            <a:ext cx="2040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4" name="Google Shape;714;p53"/>
          <p:cNvSpPr/>
          <p:nvPr/>
        </p:nvSpPr>
        <p:spPr>
          <a:xfrm>
            <a:off x="2385350" y="2379925"/>
            <a:ext cx="63084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5" name="Google Shape;715;p53"/>
          <p:cNvSpPr txBox="1"/>
          <p:nvPr/>
        </p:nvSpPr>
        <p:spPr>
          <a:xfrm>
            <a:off x="2468525" y="472600"/>
            <a:ext cx="6375300" cy="354000"/>
          </a:xfrm>
          <a:prstGeom prst="rect">
            <a:avLst/>
          </a:prstGeom>
          <a:solidFill>
            <a:srgbClr val="999999">
              <a:alpha val="51760"/>
            </a:srgbClr>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Open Sans"/>
                <a:ea typeface="Open Sans"/>
                <a:cs typeface="Open Sans"/>
                <a:sym typeface="Open Sans"/>
              </a:rPr>
              <a:t>Year 1</a:t>
            </a:r>
            <a:endParaRPr sz="1100">
              <a:latin typeface="Open Sans"/>
              <a:ea typeface="Open Sans"/>
              <a:cs typeface="Open Sans"/>
              <a:sym typeface="Open Sans"/>
            </a:endParaRPr>
          </a:p>
        </p:txBody>
      </p:sp>
      <p:sp>
        <p:nvSpPr>
          <p:cNvPr id="716" name="Google Shape;716;p53"/>
          <p:cNvSpPr/>
          <p:nvPr/>
        </p:nvSpPr>
        <p:spPr>
          <a:xfrm>
            <a:off x="209675" y="1996225"/>
            <a:ext cx="2197500" cy="240600"/>
          </a:xfrm>
          <a:prstGeom prst="rect">
            <a:avLst/>
          </a:prstGeom>
          <a:solidFill>
            <a:srgbClr val="B7B7B7"/>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Open Sans"/>
                <a:ea typeface="Open Sans"/>
                <a:cs typeface="Open Sans"/>
                <a:sym typeface="Open Sans"/>
              </a:rPr>
              <a:t>Quarterly</a:t>
            </a:r>
            <a:r>
              <a:rPr lang="en" sz="900">
                <a:latin typeface="Open Sans"/>
                <a:ea typeface="Open Sans"/>
                <a:cs typeface="Open Sans"/>
                <a:sym typeface="Open Sans"/>
              </a:rPr>
              <a:t> check in</a:t>
            </a:r>
            <a:endParaRPr sz="900">
              <a:latin typeface="Open Sans"/>
              <a:ea typeface="Open Sans"/>
              <a:cs typeface="Open Sans"/>
              <a:sym typeface="Open Sans"/>
            </a:endParaRPr>
          </a:p>
        </p:txBody>
      </p:sp>
      <p:sp>
        <p:nvSpPr>
          <p:cNvPr id="717" name="Google Shape;717;p53"/>
          <p:cNvSpPr/>
          <p:nvPr/>
        </p:nvSpPr>
        <p:spPr>
          <a:xfrm>
            <a:off x="4851525" y="3417925"/>
            <a:ext cx="37443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18" name="Google Shape;718;p5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719" name="Google Shape;719;p53"/>
          <p:cNvSpPr txBox="1"/>
          <p:nvPr>
            <p:ph type="title"/>
          </p:nvPr>
        </p:nvSpPr>
        <p:spPr>
          <a:xfrm>
            <a:off x="250250" y="179500"/>
            <a:ext cx="20733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Timeline</a:t>
            </a:r>
            <a:endParaRPr/>
          </a:p>
        </p:txBody>
      </p:sp>
      <p:sp>
        <p:nvSpPr>
          <p:cNvPr id="720" name="Google Shape;720;p53"/>
          <p:cNvSpPr/>
          <p:nvPr/>
        </p:nvSpPr>
        <p:spPr>
          <a:xfrm>
            <a:off x="5287888" y="208242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1" name="Google Shape;721;p53"/>
          <p:cNvSpPr/>
          <p:nvPr/>
        </p:nvSpPr>
        <p:spPr>
          <a:xfrm>
            <a:off x="6747713" y="206087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2" name="Google Shape;722;p53"/>
          <p:cNvSpPr/>
          <p:nvPr/>
        </p:nvSpPr>
        <p:spPr>
          <a:xfrm>
            <a:off x="8311175" y="206087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3" name="Google Shape;723;p53"/>
          <p:cNvSpPr/>
          <p:nvPr/>
        </p:nvSpPr>
        <p:spPr>
          <a:xfrm>
            <a:off x="209675" y="3727350"/>
            <a:ext cx="2197500" cy="240600"/>
          </a:xfrm>
          <a:prstGeom prst="rect">
            <a:avLst/>
          </a:prstGeom>
          <a:solidFill>
            <a:srgbClr val="999999"/>
          </a:solidFill>
          <a:ln cap="flat" cmpd="sng" w="9525">
            <a:solidFill>
              <a:srgbClr val="F7F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chemeClr val="dk1"/>
                </a:solidFill>
                <a:latin typeface="Open Sans"/>
                <a:ea typeface="Open Sans"/>
                <a:cs typeface="Open Sans"/>
                <a:sym typeface="Open Sans"/>
              </a:rPr>
              <a:t>Year-end Report</a:t>
            </a:r>
            <a:endParaRPr sz="900">
              <a:latin typeface="Open Sans"/>
              <a:ea typeface="Open Sans"/>
              <a:cs typeface="Open Sans"/>
              <a:sym typeface="Open Sans"/>
            </a:endParaRPr>
          </a:p>
        </p:txBody>
      </p:sp>
      <p:sp>
        <p:nvSpPr>
          <p:cNvPr id="724" name="Google Shape;724;p53"/>
          <p:cNvSpPr/>
          <p:nvPr/>
        </p:nvSpPr>
        <p:spPr>
          <a:xfrm>
            <a:off x="8396438" y="364707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5" name="Google Shape;725;p53"/>
          <p:cNvSpPr txBox="1"/>
          <p:nvPr/>
        </p:nvSpPr>
        <p:spPr>
          <a:xfrm>
            <a:off x="234875" y="3974525"/>
            <a:ext cx="2147100" cy="338700"/>
          </a:xfrm>
          <a:prstGeom prst="rect">
            <a:avLst/>
          </a:prstGeom>
          <a:solidFill>
            <a:srgbClr val="B7B7B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Expansion into Alberta market</a:t>
            </a:r>
            <a:endParaRPr sz="1000"/>
          </a:p>
        </p:txBody>
      </p:sp>
      <p:sp>
        <p:nvSpPr>
          <p:cNvPr id="726" name="Google Shape;726;p53"/>
          <p:cNvSpPr/>
          <p:nvPr/>
        </p:nvSpPr>
        <p:spPr>
          <a:xfrm>
            <a:off x="8396450" y="3974525"/>
            <a:ext cx="244200" cy="171300"/>
          </a:xfrm>
          <a:prstGeom prst="homePlate">
            <a:avLst>
              <a:gd fmla="val 50000" name="adj"/>
            </a:avLst>
          </a:prstGeom>
          <a:solidFill>
            <a:srgbClr val="FFAB40">
              <a:alpha val="73600"/>
            </a:srgbClr>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730" name="Shape 730"/>
        <p:cNvGrpSpPr/>
        <p:nvPr/>
      </p:nvGrpSpPr>
      <p:grpSpPr>
        <a:xfrm>
          <a:off x="0" y="0"/>
          <a:ext cx="0" cy="0"/>
          <a:chOff x="0" y="0"/>
          <a:chExt cx="0" cy="0"/>
        </a:xfrm>
      </p:grpSpPr>
      <p:sp>
        <p:nvSpPr>
          <p:cNvPr id="731" name="Google Shape;731;p54"/>
          <p:cNvSpPr txBox="1"/>
          <p:nvPr/>
        </p:nvSpPr>
        <p:spPr>
          <a:xfrm rot="-244">
            <a:off x="2457000" y="2176188"/>
            <a:ext cx="42300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EVALUATE</a:t>
            </a:r>
            <a:endParaRPr b="1" sz="6000">
              <a:solidFill>
                <a:schemeClr val="lt1"/>
              </a:solidFill>
              <a:latin typeface="Bebas Neue"/>
              <a:ea typeface="Bebas Neue"/>
              <a:cs typeface="Bebas Neue"/>
              <a:sym typeface="Bebas Neue"/>
            </a:endParaRPr>
          </a:p>
        </p:txBody>
      </p:sp>
      <p:pic>
        <p:nvPicPr>
          <p:cNvPr id="732" name="Google Shape;732;p54"/>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127" name="Google Shape;127;p1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Marketing Mix Summary</a:t>
            </a:r>
            <a:endParaRPr/>
          </a:p>
        </p:txBody>
      </p:sp>
      <p:sp>
        <p:nvSpPr>
          <p:cNvPr id="128" name="Google Shape;128;p19"/>
          <p:cNvSpPr/>
          <p:nvPr/>
        </p:nvSpPr>
        <p:spPr>
          <a:xfrm>
            <a:off x="1014262" y="1019475"/>
            <a:ext cx="3518700" cy="17454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4611030" y="1019475"/>
            <a:ext cx="3518700" cy="1745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1014250" y="2823258"/>
            <a:ext cx="3518700" cy="1745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4611018" y="2823258"/>
            <a:ext cx="3518700" cy="1745400"/>
          </a:xfrm>
          <a:prstGeom prst="rect">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nvSpPr>
        <p:spPr>
          <a:xfrm>
            <a:off x="1014250" y="101947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78909C"/>
                </a:solidFill>
                <a:latin typeface="Open Sans"/>
                <a:ea typeface="Open Sans"/>
                <a:cs typeface="Open Sans"/>
                <a:sym typeface="Open Sans"/>
              </a:rPr>
              <a:t>P</a:t>
            </a:r>
            <a:endParaRPr b="1" sz="3000">
              <a:solidFill>
                <a:srgbClr val="78909C"/>
              </a:solidFill>
              <a:latin typeface="Open Sans"/>
              <a:ea typeface="Open Sans"/>
              <a:cs typeface="Open Sans"/>
              <a:sym typeface="Open Sans"/>
            </a:endParaRPr>
          </a:p>
        </p:txBody>
      </p:sp>
      <p:sp>
        <p:nvSpPr>
          <p:cNvPr id="133" name="Google Shape;133;p19"/>
          <p:cNvSpPr txBox="1"/>
          <p:nvPr/>
        </p:nvSpPr>
        <p:spPr>
          <a:xfrm>
            <a:off x="1518900" y="958500"/>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3000">
                <a:solidFill>
                  <a:srgbClr val="78909C"/>
                </a:solidFill>
                <a:latin typeface="Open Sans"/>
                <a:ea typeface="Open Sans"/>
                <a:cs typeface="Open Sans"/>
                <a:sym typeface="Open Sans"/>
              </a:rPr>
              <a:t>roduct</a:t>
            </a:r>
            <a:endParaRPr/>
          </a:p>
        </p:txBody>
      </p:sp>
      <p:sp>
        <p:nvSpPr>
          <p:cNvPr id="134" name="Google Shape;134;p19"/>
          <p:cNvSpPr txBox="1"/>
          <p:nvPr/>
        </p:nvSpPr>
        <p:spPr>
          <a:xfrm>
            <a:off x="4611025" y="1080450"/>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5B7444"/>
                </a:solidFill>
                <a:latin typeface="Open Sans"/>
                <a:ea typeface="Open Sans"/>
                <a:cs typeface="Open Sans"/>
                <a:sym typeface="Open Sans"/>
              </a:rPr>
              <a:t>P</a:t>
            </a:r>
            <a:endParaRPr b="1" sz="3000">
              <a:solidFill>
                <a:srgbClr val="5B7444"/>
              </a:solidFill>
              <a:latin typeface="Open Sans"/>
              <a:ea typeface="Open Sans"/>
              <a:cs typeface="Open Sans"/>
              <a:sym typeface="Open Sans"/>
            </a:endParaRPr>
          </a:p>
        </p:txBody>
      </p:sp>
      <p:sp>
        <p:nvSpPr>
          <p:cNvPr id="135" name="Google Shape;135;p19"/>
          <p:cNvSpPr txBox="1"/>
          <p:nvPr/>
        </p:nvSpPr>
        <p:spPr>
          <a:xfrm>
            <a:off x="5115675" y="1019475"/>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5B7444"/>
                </a:solidFill>
                <a:latin typeface="Open Sans"/>
                <a:ea typeface="Open Sans"/>
                <a:cs typeface="Open Sans"/>
                <a:sym typeface="Open Sans"/>
              </a:rPr>
              <a:t>rice</a:t>
            </a:r>
            <a:endParaRPr>
              <a:solidFill>
                <a:srgbClr val="5B7444"/>
              </a:solidFill>
            </a:endParaRPr>
          </a:p>
        </p:txBody>
      </p:sp>
      <p:sp>
        <p:nvSpPr>
          <p:cNvPr id="136" name="Google Shape;136;p19"/>
          <p:cNvSpPr txBox="1"/>
          <p:nvPr/>
        </p:nvSpPr>
        <p:spPr>
          <a:xfrm>
            <a:off x="1014250" y="288422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F9D449"/>
                </a:solidFill>
                <a:latin typeface="Open Sans"/>
                <a:ea typeface="Open Sans"/>
                <a:cs typeface="Open Sans"/>
                <a:sym typeface="Open Sans"/>
              </a:rPr>
              <a:t>P</a:t>
            </a:r>
            <a:endParaRPr b="1" sz="3000">
              <a:solidFill>
                <a:srgbClr val="F9D449"/>
              </a:solidFill>
              <a:latin typeface="Open Sans"/>
              <a:ea typeface="Open Sans"/>
              <a:cs typeface="Open Sans"/>
              <a:sym typeface="Open Sans"/>
            </a:endParaRPr>
          </a:p>
        </p:txBody>
      </p:sp>
      <p:sp>
        <p:nvSpPr>
          <p:cNvPr id="137" name="Google Shape;137;p19"/>
          <p:cNvSpPr txBox="1"/>
          <p:nvPr/>
        </p:nvSpPr>
        <p:spPr>
          <a:xfrm>
            <a:off x="1518900" y="2823250"/>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9D449"/>
                </a:solidFill>
                <a:latin typeface="Open Sans"/>
                <a:ea typeface="Open Sans"/>
                <a:cs typeface="Open Sans"/>
                <a:sym typeface="Open Sans"/>
              </a:rPr>
              <a:t>lace</a:t>
            </a:r>
            <a:endParaRPr>
              <a:solidFill>
                <a:srgbClr val="F9D449"/>
              </a:solidFill>
            </a:endParaRPr>
          </a:p>
        </p:txBody>
      </p:sp>
      <p:sp>
        <p:nvSpPr>
          <p:cNvPr id="138" name="Google Shape;138;p19"/>
          <p:cNvSpPr txBox="1"/>
          <p:nvPr/>
        </p:nvSpPr>
        <p:spPr>
          <a:xfrm>
            <a:off x="4611025" y="288422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B89D7E"/>
                </a:solidFill>
                <a:latin typeface="Open Sans"/>
                <a:ea typeface="Open Sans"/>
                <a:cs typeface="Open Sans"/>
                <a:sym typeface="Open Sans"/>
              </a:rPr>
              <a:t>P</a:t>
            </a:r>
            <a:endParaRPr b="1" sz="3000">
              <a:solidFill>
                <a:srgbClr val="B89D7E"/>
              </a:solidFill>
              <a:latin typeface="Open Sans"/>
              <a:ea typeface="Open Sans"/>
              <a:cs typeface="Open Sans"/>
              <a:sym typeface="Open Sans"/>
            </a:endParaRPr>
          </a:p>
        </p:txBody>
      </p:sp>
      <p:sp>
        <p:nvSpPr>
          <p:cNvPr id="139" name="Google Shape;139;p19"/>
          <p:cNvSpPr txBox="1"/>
          <p:nvPr/>
        </p:nvSpPr>
        <p:spPr>
          <a:xfrm>
            <a:off x="5115675" y="2823250"/>
            <a:ext cx="212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B89D7E"/>
                </a:solidFill>
                <a:latin typeface="Open Sans"/>
                <a:ea typeface="Open Sans"/>
                <a:cs typeface="Open Sans"/>
                <a:sym typeface="Open Sans"/>
              </a:rPr>
              <a:t>romotion</a:t>
            </a:r>
            <a:endParaRPr>
              <a:solidFill>
                <a:srgbClr val="B89D7E"/>
              </a:solidFill>
            </a:endParaRPr>
          </a:p>
        </p:txBody>
      </p:sp>
      <p:sp>
        <p:nvSpPr>
          <p:cNvPr id="140" name="Google Shape;140;p19"/>
          <p:cNvSpPr txBox="1"/>
          <p:nvPr/>
        </p:nvSpPr>
        <p:spPr>
          <a:xfrm>
            <a:off x="1307775" y="16811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Eco-friendly and innovative packaging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Fun, yet stylish branding that conveys both product excellence and “SOUR” name</a:t>
            </a:r>
            <a:endParaRPr sz="1200">
              <a:latin typeface="Open Sans"/>
              <a:ea typeface="Open Sans"/>
              <a:cs typeface="Open Sans"/>
              <a:sym typeface="Open Sans"/>
            </a:endParaRPr>
          </a:p>
        </p:txBody>
      </p:sp>
      <p:sp>
        <p:nvSpPr>
          <p:cNvPr id="141" name="Google Shape;141;p19"/>
          <p:cNvSpPr txBox="1"/>
          <p:nvPr/>
        </p:nvSpPr>
        <p:spPr>
          <a:xfrm>
            <a:off x="4889175" y="16811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Affordable and competitive pricing that outweighs competitors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Pricing in alignment with the BC urban millennial’s needs</a:t>
            </a:r>
            <a:endParaRPr sz="1200">
              <a:latin typeface="Open Sans"/>
              <a:ea typeface="Open Sans"/>
              <a:cs typeface="Open Sans"/>
              <a:sym typeface="Open Sans"/>
            </a:endParaRPr>
          </a:p>
        </p:txBody>
      </p:sp>
      <p:sp>
        <p:nvSpPr>
          <p:cNvPr id="142" name="Google Shape;142;p19"/>
          <p:cNvSpPr txBox="1"/>
          <p:nvPr/>
        </p:nvSpPr>
        <p:spPr>
          <a:xfrm>
            <a:off x="5041575" y="3509900"/>
            <a:ext cx="31962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3 Pillars of Promotion:</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Digital Presence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Personal Selling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Word of Mouth</a:t>
            </a:r>
            <a:endParaRPr sz="1200">
              <a:latin typeface="Open Sans"/>
              <a:ea typeface="Open Sans"/>
              <a:cs typeface="Open Sans"/>
              <a:sym typeface="Open Sans"/>
            </a:endParaRPr>
          </a:p>
        </p:txBody>
      </p:sp>
      <p:sp>
        <p:nvSpPr>
          <p:cNvPr id="143" name="Google Shape;143;p19"/>
          <p:cNvSpPr txBox="1"/>
          <p:nvPr/>
        </p:nvSpPr>
        <p:spPr>
          <a:xfrm>
            <a:off x="1307775" y="35099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Secure partnerships with both suppliers and retailers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D2C channels via e-commerce purchasing</a:t>
            </a:r>
            <a:endParaRPr sz="12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6" name="Shape 736"/>
        <p:cNvGrpSpPr/>
        <p:nvPr/>
      </p:nvGrpSpPr>
      <p:grpSpPr>
        <a:xfrm>
          <a:off x="0" y="0"/>
          <a:ext cx="0" cy="0"/>
          <a:chOff x="0" y="0"/>
          <a:chExt cx="0" cy="0"/>
        </a:xfrm>
      </p:grpSpPr>
      <p:sp>
        <p:nvSpPr>
          <p:cNvPr id="737" name="Google Shape;737;p55"/>
          <p:cNvSpPr/>
          <p:nvPr/>
        </p:nvSpPr>
        <p:spPr>
          <a:xfrm>
            <a:off x="2338925" y="194900"/>
            <a:ext cx="4840200" cy="5523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latin typeface="Open Sans ExtraBold"/>
                <a:ea typeface="Open Sans ExtraBold"/>
                <a:cs typeface="Open Sans ExtraBold"/>
                <a:sym typeface="Open Sans ExtraBold"/>
              </a:rPr>
              <a:t>KPIs To Evaluate Profitability</a:t>
            </a:r>
            <a:endParaRPr i="1" sz="2400">
              <a:latin typeface="Open Sans ExtraBold"/>
              <a:ea typeface="Open Sans ExtraBold"/>
              <a:cs typeface="Open Sans ExtraBold"/>
              <a:sym typeface="Open Sans ExtraBold"/>
            </a:endParaRPr>
          </a:p>
        </p:txBody>
      </p:sp>
      <p:sp>
        <p:nvSpPr>
          <p:cNvPr id="738" name="Google Shape;738;p55"/>
          <p:cNvSpPr txBox="1"/>
          <p:nvPr/>
        </p:nvSpPr>
        <p:spPr>
          <a:xfrm>
            <a:off x="205700" y="1263625"/>
            <a:ext cx="1895100" cy="4002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Open Sans"/>
                <a:ea typeface="Open Sans"/>
                <a:cs typeface="Open Sans"/>
                <a:sym typeface="Open Sans"/>
              </a:rPr>
              <a:t>Total Sales Volume</a:t>
            </a:r>
            <a:endParaRPr b="1" sz="1700">
              <a:latin typeface="Open Sans"/>
              <a:ea typeface="Open Sans"/>
              <a:cs typeface="Open Sans"/>
              <a:sym typeface="Open Sans"/>
            </a:endParaRPr>
          </a:p>
        </p:txBody>
      </p:sp>
      <p:sp>
        <p:nvSpPr>
          <p:cNvPr id="739" name="Google Shape;739;p55"/>
          <p:cNvSpPr txBox="1"/>
          <p:nvPr/>
        </p:nvSpPr>
        <p:spPr>
          <a:xfrm>
            <a:off x="173225" y="2013750"/>
            <a:ext cx="2165700" cy="19548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rPr>
              <a:t>Measures the total volume, in dollars, of sales each month. Create a monthly or quarterly target so that your sales team has a goal. We will adjust it regularly for dips or increases in sales which might occur around seasonal events or holidays.</a:t>
            </a:r>
            <a:endParaRPr sz="1300"/>
          </a:p>
        </p:txBody>
      </p:sp>
      <p:sp>
        <p:nvSpPr>
          <p:cNvPr id="740" name="Google Shape;740;p55"/>
          <p:cNvSpPr txBox="1"/>
          <p:nvPr/>
        </p:nvSpPr>
        <p:spPr>
          <a:xfrm>
            <a:off x="4841050" y="1223600"/>
            <a:ext cx="2165700" cy="6465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latin typeface="Open Sans"/>
                <a:ea typeface="Open Sans"/>
                <a:cs typeface="Open Sans"/>
                <a:sym typeface="Open Sans"/>
              </a:rPr>
              <a:t>Sales by Social Media/website/affiliation</a:t>
            </a:r>
            <a:endParaRPr b="1" sz="1800">
              <a:latin typeface="Open Sans"/>
              <a:ea typeface="Open Sans"/>
              <a:cs typeface="Open Sans"/>
              <a:sym typeface="Open Sans"/>
            </a:endParaRPr>
          </a:p>
        </p:txBody>
      </p:sp>
      <p:sp>
        <p:nvSpPr>
          <p:cNvPr id="741" name="Google Shape;741;p55"/>
          <p:cNvSpPr txBox="1"/>
          <p:nvPr/>
        </p:nvSpPr>
        <p:spPr>
          <a:xfrm>
            <a:off x="4841175" y="2013750"/>
            <a:ext cx="2165700" cy="11160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This helps us see which channels are bringing in the most revenue and which are underperforming.</a:t>
            </a:r>
            <a:endParaRPr/>
          </a:p>
        </p:txBody>
      </p:sp>
      <p:sp>
        <p:nvSpPr>
          <p:cNvPr id="742" name="Google Shape;742;p55"/>
          <p:cNvSpPr txBox="1"/>
          <p:nvPr/>
        </p:nvSpPr>
        <p:spPr>
          <a:xfrm>
            <a:off x="2507188" y="1185200"/>
            <a:ext cx="2165700" cy="7233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Open Sans"/>
                <a:ea typeface="Open Sans"/>
                <a:cs typeface="Open Sans"/>
                <a:sym typeface="Open Sans"/>
              </a:rPr>
              <a:t>Sales Cost to Volume Ratio</a:t>
            </a:r>
            <a:endParaRPr b="1" sz="2000">
              <a:latin typeface="Open Sans"/>
              <a:ea typeface="Open Sans"/>
              <a:cs typeface="Open Sans"/>
              <a:sym typeface="Open Sans"/>
            </a:endParaRPr>
          </a:p>
        </p:txBody>
      </p:sp>
      <p:sp>
        <p:nvSpPr>
          <p:cNvPr id="743" name="Google Shape;743;p55"/>
          <p:cNvSpPr txBox="1"/>
          <p:nvPr/>
        </p:nvSpPr>
        <p:spPr>
          <a:xfrm>
            <a:off x="2507200" y="2013750"/>
            <a:ext cx="2165700" cy="28938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Making a sale is almost never free. A good chunk of our budget will probably go into each sale, with costs like salary, commissions, marketing costs, etc. That’s why it’s important to measure our sales expenditures vs. what our sales team is generating. This will help us see if our sales team is operating efficiently or not.</a:t>
            </a:r>
            <a:endParaRPr sz="1100">
              <a:solidFill>
                <a:schemeClr val="dk1"/>
              </a:solidFill>
            </a:endParaRPr>
          </a:p>
        </p:txBody>
      </p:sp>
      <p:sp>
        <p:nvSpPr>
          <p:cNvPr id="744" name="Google Shape;744;p55"/>
          <p:cNvSpPr txBox="1"/>
          <p:nvPr/>
        </p:nvSpPr>
        <p:spPr>
          <a:xfrm>
            <a:off x="7174900" y="1240525"/>
            <a:ext cx="1669200" cy="4464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700">
                <a:solidFill>
                  <a:schemeClr val="dk1"/>
                </a:solidFill>
                <a:latin typeface="Open Sans"/>
                <a:ea typeface="Open Sans"/>
                <a:cs typeface="Open Sans"/>
                <a:sym typeface="Open Sans"/>
              </a:rPr>
              <a:t>Revenue</a:t>
            </a:r>
            <a:endParaRPr b="1" sz="2300">
              <a:latin typeface="Open Sans"/>
              <a:ea typeface="Open Sans"/>
              <a:cs typeface="Open Sans"/>
              <a:sym typeface="Open Sans"/>
            </a:endParaRPr>
          </a:p>
        </p:txBody>
      </p:sp>
      <p:sp>
        <p:nvSpPr>
          <p:cNvPr id="745" name="Google Shape;745;p55"/>
          <p:cNvSpPr txBox="1"/>
          <p:nvPr/>
        </p:nvSpPr>
        <p:spPr>
          <a:xfrm>
            <a:off x="7175150" y="1906050"/>
            <a:ext cx="1851900" cy="21318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We will measure this KPI regularly by year, quarter and by month. We will create a yearly revenue plan where we map out our expectations, then track our revenue over each quarter and month. </a:t>
            </a:r>
            <a:endParaRPr sz="1100">
              <a:solidFill>
                <a:schemeClr val="dk1"/>
              </a:solidFill>
            </a:endParaRPr>
          </a:p>
        </p:txBody>
      </p:sp>
      <p:sp>
        <p:nvSpPr>
          <p:cNvPr id="746" name="Google Shape;746;p55"/>
          <p:cNvSpPr txBox="1"/>
          <p:nvPr/>
        </p:nvSpPr>
        <p:spPr>
          <a:xfrm>
            <a:off x="7182500" y="4645375"/>
            <a:ext cx="18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(Olafson, 2021)</a:t>
            </a:r>
            <a:endParaRPr b="1">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0" name="Shape 750"/>
        <p:cNvGrpSpPr/>
        <p:nvPr/>
      </p:nvGrpSpPr>
      <p:grpSpPr>
        <a:xfrm>
          <a:off x="0" y="0"/>
          <a:ext cx="0" cy="0"/>
          <a:chOff x="0" y="0"/>
          <a:chExt cx="0" cy="0"/>
        </a:xfrm>
      </p:grpSpPr>
      <p:sp>
        <p:nvSpPr>
          <p:cNvPr id="751" name="Google Shape;751;p56"/>
          <p:cNvSpPr/>
          <p:nvPr/>
        </p:nvSpPr>
        <p:spPr>
          <a:xfrm>
            <a:off x="-292375" y="1386050"/>
            <a:ext cx="9745500" cy="23931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2338925" y="194900"/>
            <a:ext cx="4840200" cy="5523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latin typeface="Open Sans ExtraBold"/>
                <a:ea typeface="Open Sans ExtraBold"/>
                <a:cs typeface="Open Sans ExtraBold"/>
                <a:sym typeface="Open Sans ExtraBold"/>
              </a:rPr>
              <a:t>KPIs To Evaluate Profitability</a:t>
            </a:r>
            <a:endParaRPr i="1" sz="2400">
              <a:latin typeface="Open Sans ExtraBold"/>
              <a:ea typeface="Open Sans ExtraBold"/>
              <a:cs typeface="Open Sans ExtraBold"/>
              <a:sym typeface="Open Sans ExtraBold"/>
            </a:endParaRPr>
          </a:p>
        </p:txBody>
      </p:sp>
      <p:sp>
        <p:nvSpPr>
          <p:cNvPr id="753" name="Google Shape;753;p56"/>
          <p:cNvSpPr txBox="1"/>
          <p:nvPr/>
        </p:nvSpPr>
        <p:spPr>
          <a:xfrm>
            <a:off x="617225" y="1710900"/>
            <a:ext cx="34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54" name="Google Shape;754;p56"/>
          <p:cNvSpPr txBox="1"/>
          <p:nvPr/>
        </p:nvSpPr>
        <p:spPr>
          <a:xfrm>
            <a:off x="790500" y="2111100"/>
            <a:ext cx="7785600" cy="100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rPr>
              <a:t>Revenue</a:t>
            </a:r>
            <a:r>
              <a:rPr lang="en">
                <a:solidFill>
                  <a:schemeClr val="dk1"/>
                </a:solidFill>
              </a:rPr>
              <a:t>: </a:t>
            </a:r>
            <a:r>
              <a:rPr lang="en">
                <a:solidFill>
                  <a:schemeClr val="dk1"/>
                </a:solidFill>
              </a:rPr>
              <a:t> Compare it to our yearly plan to see if we’re meeting our goals or if our initial yearly plan needs to be adjusted to meet more realistic expectations.</a:t>
            </a:r>
            <a:endParaRPr>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p:txBody>
      </p:sp>
      <p:sp>
        <p:nvSpPr>
          <p:cNvPr id="755" name="Google Shape;755;p56"/>
          <p:cNvSpPr txBox="1"/>
          <p:nvPr/>
        </p:nvSpPr>
        <p:spPr>
          <a:xfrm>
            <a:off x="3345975" y="1559300"/>
            <a:ext cx="249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MAIN FOCUS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9" name="Shape 759"/>
        <p:cNvGrpSpPr/>
        <p:nvPr/>
      </p:nvGrpSpPr>
      <p:grpSpPr>
        <a:xfrm>
          <a:off x="0" y="0"/>
          <a:ext cx="0" cy="0"/>
          <a:chOff x="0" y="0"/>
          <a:chExt cx="0" cy="0"/>
        </a:xfrm>
      </p:grpSpPr>
      <p:sp>
        <p:nvSpPr>
          <p:cNvPr id="760" name="Google Shape;760;p57"/>
          <p:cNvSpPr/>
          <p:nvPr/>
        </p:nvSpPr>
        <p:spPr>
          <a:xfrm>
            <a:off x="1786700" y="184075"/>
            <a:ext cx="6028500" cy="7473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200">
                <a:latin typeface="Open Sans ExtraBold"/>
                <a:ea typeface="Open Sans ExtraBold"/>
                <a:cs typeface="Open Sans ExtraBold"/>
                <a:sym typeface="Open Sans ExtraBold"/>
              </a:rPr>
              <a:t>KPIs To Evaluate Brand Success (COVID-19)</a:t>
            </a:r>
            <a:endParaRPr i="1" sz="2200">
              <a:latin typeface="Open Sans ExtraBold"/>
              <a:ea typeface="Open Sans ExtraBold"/>
              <a:cs typeface="Open Sans ExtraBold"/>
              <a:sym typeface="Open Sans ExtraBold"/>
            </a:endParaRPr>
          </a:p>
        </p:txBody>
      </p:sp>
      <p:sp>
        <p:nvSpPr>
          <p:cNvPr id="761" name="Google Shape;761;p57"/>
          <p:cNvSpPr txBox="1"/>
          <p:nvPr/>
        </p:nvSpPr>
        <p:spPr>
          <a:xfrm>
            <a:off x="487275" y="1280125"/>
            <a:ext cx="2338800" cy="384900"/>
          </a:xfrm>
          <a:prstGeom prst="rect">
            <a:avLst/>
          </a:prstGeom>
          <a:solidFill>
            <a:srgbClr val="CDD4EA"/>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300">
                <a:solidFill>
                  <a:schemeClr val="dk1"/>
                </a:solidFill>
                <a:latin typeface="Open Sans"/>
                <a:ea typeface="Open Sans"/>
                <a:cs typeface="Open Sans"/>
                <a:sym typeface="Open Sans"/>
              </a:rPr>
              <a:t>Conversion Rate</a:t>
            </a:r>
            <a:endParaRPr b="1" sz="1900">
              <a:latin typeface="Open Sans"/>
              <a:ea typeface="Open Sans"/>
              <a:cs typeface="Open Sans"/>
              <a:sym typeface="Open Sans"/>
            </a:endParaRPr>
          </a:p>
        </p:txBody>
      </p:sp>
      <p:sp>
        <p:nvSpPr>
          <p:cNvPr id="762" name="Google Shape;762;p57"/>
          <p:cNvSpPr txBox="1"/>
          <p:nvPr/>
        </p:nvSpPr>
        <p:spPr>
          <a:xfrm>
            <a:off x="443925" y="2013750"/>
            <a:ext cx="2382300" cy="2385900"/>
          </a:xfrm>
          <a:prstGeom prst="rect">
            <a:avLst/>
          </a:prstGeom>
          <a:solidFill>
            <a:srgbClr val="CDD4EA"/>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This KPI measures how many conversions, or sales, we get compared to traffic. This will help us analyze the traffic on different channels and compare it to the sales we are getting from each, respectively, which will allow us to take measures to control our spending and allocate it efficiently.</a:t>
            </a:r>
            <a:endParaRPr sz="1300"/>
          </a:p>
        </p:txBody>
      </p:sp>
      <p:sp>
        <p:nvSpPr>
          <p:cNvPr id="763" name="Google Shape;763;p57"/>
          <p:cNvSpPr txBox="1"/>
          <p:nvPr/>
        </p:nvSpPr>
        <p:spPr>
          <a:xfrm>
            <a:off x="3252150" y="1185200"/>
            <a:ext cx="2490000" cy="723300"/>
          </a:xfrm>
          <a:prstGeom prst="rect">
            <a:avLst/>
          </a:prstGeom>
          <a:solidFill>
            <a:srgbClr val="CDD4EA"/>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Open Sans"/>
                <a:ea typeface="Open Sans"/>
                <a:cs typeface="Open Sans"/>
                <a:sym typeface="Open Sans"/>
              </a:rPr>
              <a:t>Social Media Engagement Rate</a:t>
            </a:r>
            <a:endParaRPr b="1" sz="2300">
              <a:latin typeface="Open Sans"/>
              <a:ea typeface="Open Sans"/>
              <a:cs typeface="Open Sans"/>
              <a:sym typeface="Open Sans"/>
            </a:endParaRPr>
          </a:p>
        </p:txBody>
      </p:sp>
      <p:sp>
        <p:nvSpPr>
          <p:cNvPr id="764" name="Google Shape;764;p57"/>
          <p:cNvSpPr txBox="1"/>
          <p:nvPr/>
        </p:nvSpPr>
        <p:spPr>
          <a:xfrm>
            <a:off x="3252151" y="2013750"/>
            <a:ext cx="2490000" cy="2385900"/>
          </a:xfrm>
          <a:prstGeom prst="rect">
            <a:avLst/>
          </a:prstGeom>
          <a:solidFill>
            <a:srgbClr val="CDD4EA"/>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This metric divides all the engagement a post will receive, which includes the likes it received, total comments, saves, story re-shares, by the total number of followers on SOUR’s social media. This will show how engaging, on average, each post/content is.</a:t>
            </a:r>
            <a:endParaRPr sz="1100">
              <a:solidFill>
                <a:schemeClr val="dk1"/>
              </a:solidFill>
            </a:endParaRPr>
          </a:p>
          <a:p>
            <a:pPr indent="0" lvl="0" marL="0" rtl="0" algn="l">
              <a:lnSpc>
                <a:spcPct val="150000"/>
              </a:lnSpc>
              <a:spcBef>
                <a:spcPts val="0"/>
              </a:spcBef>
              <a:spcAft>
                <a:spcPts val="0"/>
              </a:spcAft>
              <a:buNone/>
            </a:pPr>
            <a:r>
              <a:t/>
            </a:r>
            <a:endParaRPr sz="1100">
              <a:solidFill>
                <a:schemeClr val="dk1"/>
              </a:solidFill>
            </a:endParaRPr>
          </a:p>
        </p:txBody>
      </p:sp>
      <p:sp>
        <p:nvSpPr>
          <p:cNvPr id="765" name="Google Shape;765;p57"/>
          <p:cNvSpPr txBox="1"/>
          <p:nvPr/>
        </p:nvSpPr>
        <p:spPr>
          <a:xfrm>
            <a:off x="6118050" y="1185200"/>
            <a:ext cx="2338800" cy="723300"/>
          </a:xfrm>
          <a:prstGeom prst="rect">
            <a:avLst/>
          </a:prstGeom>
          <a:solidFill>
            <a:srgbClr val="CDD4EA"/>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Open Sans"/>
                <a:ea typeface="Open Sans"/>
                <a:cs typeface="Open Sans"/>
                <a:sym typeface="Open Sans"/>
              </a:rPr>
              <a:t>Customer Lifetime Value</a:t>
            </a:r>
            <a:endParaRPr b="1">
              <a:latin typeface="Open Sans"/>
              <a:ea typeface="Open Sans"/>
              <a:cs typeface="Open Sans"/>
              <a:sym typeface="Open Sans"/>
            </a:endParaRPr>
          </a:p>
        </p:txBody>
      </p:sp>
      <p:sp>
        <p:nvSpPr>
          <p:cNvPr id="766" name="Google Shape;766;p57"/>
          <p:cNvSpPr txBox="1"/>
          <p:nvPr/>
        </p:nvSpPr>
        <p:spPr>
          <a:xfrm>
            <a:off x="6168075" y="2068475"/>
            <a:ext cx="2288700" cy="2385900"/>
          </a:xfrm>
          <a:prstGeom prst="rect">
            <a:avLst/>
          </a:prstGeom>
          <a:solidFill>
            <a:srgbClr val="CDD4EA"/>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rPr>
              <a:t>Customer relationships are important, but it’s necessary to know how much value each client will bring to SOURs’ business. Customer lifetime value calculates how much monetary value we get from a client’s entire purchase history with our company.</a:t>
            </a:r>
            <a:endParaRPr sz="1100">
              <a:solidFill>
                <a:schemeClr val="dk1"/>
              </a:solidFill>
            </a:endParaRPr>
          </a:p>
        </p:txBody>
      </p:sp>
      <p:sp>
        <p:nvSpPr>
          <p:cNvPr id="767" name="Google Shape;767;p57"/>
          <p:cNvSpPr txBox="1"/>
          <p:nvPr/>
        </p:nvSpPr>
        <p:spPr>
          <a:xfrm>
            <a:off x="7182500" y="4645375"/>
            <a:ext cx="18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(Olafson, 2021)</a:t>
            </a:r>
            <a:endParaRPr b="1">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1" name="Shape 771"/>
        <p:cNvGrpSpPr/>
        <p:nvPr/>
      </p:nvGrpSpPr>
      <p:grpSpPr>
        <a:xfrm>
          <a:off x="0" y="0"/>
          <a:ext cx="0" cy="0"/>
          <a:chOff x="0" y="0"/>
          <a:chExt cx="0" cy="0"/>
        </a:xfrm>
      </p:grpSpPr>
      <p:sp>
        <p:nvSpPr>
          <p:cNvPr id="772" name="Google Shape;772;p58"/>
          <p:cNvSpPr/>
          <p:nvPr/>
        </p:nvSpPr>
        <p:spPr>
          <a:xfrm>
            <a:off x="1667600" y="184075"/>
            <a:ext cx="6028500" cy="7473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200">
                <a:latin typeface="Open Sans ExtraBold"/>
                <a:ea typeface="Open Sans ExtraBold"/>
                <a:cs typeface="Open Sans ExtraBold"/>
                <a:sym typeface="Open Sans ExtraBold"/>
              </a:rPr>
              <a:t>KPIs To Evaluate Brand Success (COVID-19)</a:t>
            </a:r>
            <a:endParaRPr i="1" sz="2200">
              <a:latin typeface="Open Sans ExtraBold"/>
              <a:ea typeface="Open Sans ExtraBold"/>
              <a:cs typeface="Open Sans ExtraBold"/>
              <a:sym typeface="Open Sans ExtraBold"/>
            </a:endParaRPr>
          </a:p>
        </p:txBody>
      </p:sp>
      <p:sp>
        <p:nvSpPr>
          <p:cNvPr id="773" name="Google Shape;773;p58"/>
          <p:cNvSpPr/>
          <p:nvPr/>
        </p:nvSpPr>
        <p:spPr>
          <a:xfrm>
            <a:off x="-292375" y="1386050"/>
            <a:ext cx="9745500" cy="23931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endParaRPr>
          </a:p>
        </p:txBody>
      </p:sp>
      <p:sp>
        <p:nvSpPr>
          <p:cNvPr id="774" name="Google Shape;774;p58"/>
          <p:cNvSpPr txBox="1"/>
          <p:nvPr/>
        </p:nvSpPr>
        <p:spPr>
          <a:xfrm>
            <a:off x="3183550" y="1526800"/>
            <a:ext cx="265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chemeClr val="dk1"/>
                </a:solidFill>
              </a:rPr>
              <a:t>MAIN FOCUS</a:t>
            </a:r>
            <a:endParaRPr b="1">
              <a:solidFill>
                <a:schemeClr val="dk1"/>
              </a:solidFill>
            </a:endParaRPr>
          </a:p>
          <a:p>
            <a:pPr indent="0" lvl="0" marL="0" rtl="0" algn="l">
              <a:spcBef>
                <a:spcPts val="0"/>
              </a:spcBef>
              <a:spcAft>
                <a:spcPts val="0"/>
              </a:spcAft>
              <a:buNone/>
            </a:pPr>
            <a:r>
              <a:t/>
            </a:r>
            <a:endParaRPr/>
          </a:p>
        </p:txBody>
      </p:sp>
      <p:sp>
        <p:nvSpPr>
          <p:cNvPr id="775" name="Google Shape;775;p58"/>
          <p:cNvSpPr txBox="1"/>
          <p:nvPr/>
        </p:nvSpPr>
        <p:spPr>
          <a:xfrm>
            <a:off x="355850" y="2142400"/>
            <a:ext cx="8652000" cy="1185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rPr>
              <a:t>Social Media Engagement Rate</a:t>
            </a:r>
            <a:r>
              <a:rPr lang="en" sz="1200">
                <a:solidFill>
                  <a:schemeClr val="dk1"/>
                </a:solidFill>
              </a:rPr>
              <a:t>:This will show how engaging, on average, each post/content is. Hence, allowing us to directly analyze SOUR’s social media </a:t>
            </a:r>
            <a:r>
              <a:rPr lang="en" sz="1200">
                <a:solidFill>
                  <a:schemeClr val="dk1"/>
                </a:solidFill>
              </a:rPr>
              <a:t>content &amp; respond to trends accordingly. Especially, changes in environment and how that affects the consumption of our drink (COVID-19, for example).</a:t>
            </a:r>
            <a:endParaRPr sz="1200">
              <a:solidFill>
                <a:schemeClr val="dk1"/>
              </a:solidFill>
            </a:endParaRPr>
          </a:p>
          <a:p>
            <a:pPr indent="0" lvl="0" marL="0" rtl="0" algn="l">
              <a:lnSpc>
                <a:spcPct val="150000"/>
              </a:lnSpc>
              <a:spcBef>
                <a:spcPts val="0"/>
              </a:spcBef>
              <a:spcAft>
                <a:spcPts val="0"/>
              </a:spcAft>
              <a:buNone/>
            </a:pPr>
            <a:r>
              <a:t/>
            </a:r>
            <a:endParaRPr b="1"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779" name="Shape 779"/>
        <p:cNvGrpSpPr/>
        <p:nvPr/>
      </p:nvGrpSpPr>
      <p:grpSpPr>
        <a:xfrm>
          <a:off x="0" y="0"/>
          <a:ext cx="0" cy="0"/>
          <a:chOff x="0" y="0"/>
          <a:chExt cx="0" cy="0"/>
        </a:xfrm>
      </p:grpSpPr>
      <p:sp>
        <p:nvSpPr>
          <p:cNvPr id="780" name="Google Shape;780;p59"/>
          <p:cNvSpPr txBox="1"/>
          <p:nvPr/>
        </p:nvSpPr>
        <p:spPr>
          <a:xfrm rot="-244">
            <a:off x="2457000" y="1780498"/>
            <a:ext cx="4230000" cy="158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Control</a:t>
            </a:r>
            <a:endParaRPr b="1" sz="6000">
              <a:solidFill>
                <a:schemeClr val="lt1"/>
              </a:solidFill>
              <a:latin typeface="Bebas Neue"/>
              <a:ea typeface="Bebas Neue"/>
              <a:cs typeface="Bebas Neue"/>
              <a:sym typeface="Bebas Neue"/>
            </a:endParaRPr>
          </a:p>
        </p:txBody>
      </p:sp>
      <p:pic>
        <p:nvPicPr>
          <p:cNvPr id="781" name="Google Shape;781;p59"/>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0"/>
          <p:cNvSpPr/>
          <p:nvPr/>
        </p:nvSpPr>
        <p:spPr>
          <a:xfrm>
            <a:off x="5165150" y="-43325"/>
            <a:ext cx="3978900" cy="527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0"/>
          <p:cNvSpPr txBox="1"/>
          <p:nvPr/>
        </p:nvSpPr>
        <p:spPr>
          <a:xfrm>
            <a:off x="5237900" y="1793600"/>
            <a:ext cx="38334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latin typeface="Open Sans"/>
                <a:ea typeface="Open Sans"/>
                <a:cs typeface="Open Sans"/>
                <a:sym typeface="Open Sans"/>
              </a:rPr>
              <a:t>The next few slides will explain how we plan on maintaining our brand vision, what changes might take place and how the brand plans to stay engaged with its customers.</a:t>
            </a:r>
            <a:endParaRPr i="1" sz="1200">
              <a:latin typeface="Open Sans"/>
              <a:ea typeface="Open Sans"/>
              <a:cs typeface="Open Sans"/>
              <a:sym typeface="Open Sans"/>
            </a:endParaRPr>
          </a:p>
        </p:txBody>
      </p:sp>
      <p:sp>
        <p:nvSpPr>
          <p:cNvPr id="788" name="Google Shape;788;p60"/>
          <p:cNvSpPr txBox="1"/>
          <p:nvPr/>
        </p:nvSpPr>
        <p:spPr>
          <a:xfrm>
            <a:off x="216575" y="730975"/>
            <a:ext cx="4818600" cy="3724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Sour Pods isn’t just a brand of cocktail, it’s a brand of </a:t>
            </a:r>
            <a:r>
              <a:rPr b="1" lang="en" sz="1200">
                <a:solidFill>
                  <a:schemeClr val="dk1"/>
                </a:solidFill>
                <a:latin typeface="Open Sans"/>
                <a:ea typeface="Open Sans"/>
                <a:cs typeface="Open Sans"/>
                <a:sym typeface="Open Sans"/>
              </a:rPr>
              <a:t>innovation</a:t>
            </a:r>
            <a:r>
              <a:rPr lang="en" sz="1200">
                <a:solidFill>
                  <a:schemeClr val="dk1"/>
                </a:solidFill>
                <a:latin typeface="Open Sans"/>
                <a:ea typeface="Open Sans"/>
                <a:cs typeface="Open Sans"/>
                <a:sym typeface="Open Sans"/>
              </a:rPr>
              <a:t> and a </a:t>
            </a:r>
            <a:r>
              <a:rPr b="1" lang="en" sz="1200">
                <a:solidFill>
                  <a:schemeClr val="dk1"/>
                </a:solidFill>
                <a:latin typeface="Open Sans"/>
                <a:ea typeface="Open Sans"/>
                <a:cs typeface="Open Sans"/>
                <a:sym typeface="Open Sans"/>
              </a:rPr>
              <a:t>leader </a:t>
            </a:r>
            <a:r>
              <a:rPr lang="en" sz="1200">
                <a:solidFill>
                  <a:schemeClr val="dk1"/>
                </a:solidFill>
                <a:latin typeface="Open Sans"/>
                <a:ea typeface="Open Sans"/>
                <a:cs typeface="Open Sans"/>
                <a:sym typeface="Open Sans"/>
              </a:rPr>
              <a:t>of its industry. In saying this, Sour Pods looks to maintain the image of always being at the forefront by constant monitoring of consumer behaviour by using social media platforms effectively, </a:t>
            </a:r>
            <a:r>
              <a:rPr i="1" lang="en" sz="1200">
                <a:solidFill>
                  <a:schemeClr val="dk1"/>
                </a:solidFill>
                <a:latin typeface="Open Sans"/>
                <a:ea typeface="Open Sans"/>
                <a:cs typeface="Open Sans"/>
                <a:sym typeface="Open Sans"/>
              </a:rPr>
              <a:t>actively seeking feedback</a:t>
            </a:r>
            <a:r>
              <a:rPr lang="en" sz="1200">
                <a:solidFill>
                  <a:schemeClr val="dk1"/>
                </a:solidFill>
                <a:latin typeface="Open Sans"/>
                <a:ea typeface="Open Sans"/>
                <a:cs typeface="Open Sans"/>
                <a:sym typeface="Open Sans"/>
              </a:rPr>
              <a:t> from consumer experiences by </a:t>
            </a:r>
            <a:r>
              <a:rPr i="1" lang="en" sz="1200">
                <a:solidFill>
                  <a:schemeClr val="dk1"/>
                </a:solidFill>
                <a:latin typeface="Open Sans"/>
                <a:ea typeface="Open Sans"/>
                <a:cs typeface="Open Sans"/>
                <a:sym typeface="Open Sans"/>
              </a:rPr>
              <a:t>monitoring the reviews</a:t>
            </a:r>
            <a:r>
              <a:rPr lang="en" sz="1200">
                <a:solidFill>
                  <a:schemeClr val="dk1"/>
                </a:solidFill>
                <a:latin typeface="Open Sans"/>
                <a:ea typeface="Open Sans"/>
                <a:cs typeface="Open Sans"/>
                <a:sym typeface="Open Sans"/>
              </a:rPr>
              <a:t> and analyzing the phone/chat </a:t>
            </a:r>
            <a:r>
              <a:rPr i="1" lang="en" sz="1200">
                <a:solidFill>
                  <a:schemeClr val="dk1"/>
                </a:solidFill>
                <a:latin typeface="Open Sans"/>
                <a:ea typeface="Open Sans"/>
                <a:cs typeface="Open Sans"/>
                <a:sym typeface="Open Sans"/>
              </a:rPr>
              <a:t>customer-care experiences</a:t>
            </a:r>
            <a:r>
              <a:rPr lang="en" sz="1200">
                <a:solidFill>
                  <a:schemeClr val="dk1"/>
                </a:solidFill>
                <a:latin typeface="Open Sans"/>
                <a:ea typeface="Open Sans"/>
                <a:cs typeface="Open Sans"/>
                <a:sym typeface="Open Sans"/>
              </a:rPr>
              <a:t>, always looking for emerging unique market opportunities, and actively looking for better ways to deliver </a:t>
            </a:r>
            <a:r>
              <a:rPr b="1" lang="en" sz="1200">
                <a:solidFill>
                  <a:schemeClr val="dk1"/>
                </a:solidFill>
                <a:latin typeface="Open Sans"/>
                <a:ea typeface="Open Sans"/>
                <a:cs typeface="Open Sans"/>
                <a:sym typeface="Open Sans"/>
              </a:rPr>
              <a:t>value</a:t>
            </a:r>
            <a:r>
              <a:rPr lang="en" sz="1200">
                <a:solidFill>
                  <a:schemeClr val="dk1"/>
                </a:solidFill>
                <a:latin typeface="Open Sans"/>
                <a:ea typeface="Open Sans"/>
                <a:cs typeface="Open Sans"/>
                <a:sym typeface="Open Sans"/>
              </a:rPr>
              <a:t> to their consumers. </a:t>
            </a:r>
            <a:endParaRPr sz="1200">
              <a:solidFill>
                <a:schemeClr val="dk1"/>
              </a:solidFill>
              <a:highlight>
                <a:srgbClr val="FFFF00"/>
              </a:highlight>
              <a:latin typeface="Open Sans"/>
              <a:ea typeface="Open Sans"/>
              <a:cs typeface="Open Sans"/>
              <a:sym typeface="Open Sans"/>
            </a:endParaRPr>
          </a:p>
          <a:p>
            <a:pPr indent="0" lvl="0" marL="0" rtl="0" algn="l">
              <a:spcBef>
                <a:spcPts val="0"/>
              </a:spcBef>
              <a:spcAft>
                <a:spcPts val="0"/>
              </a:spcAft>
              <a:buNone/>
            </a:pPr>
            <a:r>
              <a:t/>
            </a:r>
            <a:endParaRPr/>
          </a:p>
        </p:txBody>
      </p:sp>
      <p:sp>
        <p:nvSpPr>
          <p:cNvPr id="789" name="Google Shape;789;p60"/>
          <p:cNvSpPr txBox="1"/>
          <p:nvPr/>
        </p:nvSpPr>
        <p:spPr>
          <a:xfrm rot="-244">
            <a:off x="5037042" y="4702938"/>
            <a:ext cx="4235100" cy="4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Cheers to the people who make change.</a:t>
            </a:r>
            <a:endParaRPr b="1" sz="1900">
              <a:solidFill>
                <a:schemeClr val="dk1"/>
              </a:solidFill>
              <a:latin typeface="Open Sans"/>
              <a:ea typeface="Open Sans"/>
              <a:cs typeface="Open Sans"/>
              <a:sym typeface="Open Sans"/>
            </a:endParaRPr>
          </a:p>
        </p:txBody>
      </p:sp>
      <p:sp>
        <p:nvSpPr>
          <p:cNvPr id="790" name="Google Shape;790;p60"/>
          <p:cNvSpPr txBox="1"/>
          <p:nvPr/>
        </p:nvSpPr>
        <p:spPr>
          <a:xfrm>
            <a:off x="5366300" y="3419050"/>
            <a:ext cx="3576600" cy="15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latin typeface="Bebas Neue"/>
                <a:ea typeface="Bebas Neue"/>
                <a:cs typeface="Bebas Neue"/>
                <a:sym typeface="Bebas Neue"/>
              </a:rPr>
              <a:t>SOUR</a:t>
            </a:r>
            <a:endParaRPr b="1" sz="10000">
              <a:latin typeface="Bebas Neue"/>
              <a:ea typeface="Bebas Neue"/>
              <a:cs typeface="Bebas Neue"/>
              <a:sym typeface="Bebas Neue"/>
            </a:endParaRPr>
          </a:p>
        </p:txBody>
      </p:sp>
      <p:pic>
        <p:nvPicPr>
          <p:cNvPr id="791" name="Google Shape;791;p60"/>
          <p:cNvPicPr preferRelativeResize="0"/>
          <p:nvPr/>
        </p:nvPicPr>
        <p:blipFill>
          <a:blip r:embed="rId3">
            <a:alphaModFix/>
          </a:blip>
          <a:stretch>
            <a:fillRect/>
          </a:stretch>
        </p:blipFill>
        <p:spPr>
          <a:xfrm rot="-4814884">
            <a:off x="7731566" y="3570932"/>
            <a:ext cx="607565" cy="6104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1"/>
          <p:cNvSpPr txBox="1"/>
          <p:nvPr/>
        </p:nvSpPr>
        <p:spPr>
          <a:xfrm>
            <a:off x="310950" y="281525"/>
            <a:ext cx="8522100" cy="1108200"/>
          </a:xfrm>
          <a:prstGeom prst="rect">
            <a:avLst/>
          </a:prstGeom>
          <a:solidFill>
            <a:srgbClr val="DBB88F"/>
          </a:solid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dk1"/>
                </a:solidFill>
                <a:latin typeface="Open Sans"/>
                <a:ea typeface="Open Sans"/>
                <a:cs typeface="Open Sans"/>
                <a:sym typeface="Open Sans"/>
              </a:rPr>
              <a:t>During the </a:t>
            </a:r>
            <a:r>
              <a:rPr b="1" lang="en" sz="1200">
                <a:solidFill>
                  <a:schemeClr val="dk1"/>
                </a:solidFill>
                <a:latin typeface="Open Sans"/>
                <a:ea typeface="Open Sans"/>
                <a:cs typeface="Open Sans"/>
                <a:sym typeface="Open Sans"/>
              </a:rPr>
              <a:t>end of each quarter</a:t>
            </a:r>
            <a:r>
              <a:rPr lang="en" sz="1200">
                <a:solidFill>
                  <a:schemeClr val="dk1"/>
                </a:solidFill>
                <a:latin typeface="Open Sans"/>
                <a:ea typeface="Open Sans"/>
                <a:cs typeface="Open Sans"/>
                <a:sym typeface="Open Sans"/>
              </a:rPr>
              <a:t>, we will conduct a </a:t>
            </a:r>
            <a:r>
              <a:rPr b="1" lang="en" sz="1200">
                <a:solidFill>
                  <a:schemeClr val="dk1"/>
                </a:solidFill>
                <a:latin typeface="Open Sans"/>
                <a:ea typeface="Open Sans"/>
                <a:cs typeface="Open Sans"/>
                <a:sym typeface="Open Sans"/>
              </a:rPr>
              <a:t>quick evaluation period </a:t>
            </a:r>
            <a:r>
              <a:rPr lang="en" sz="1200">
                <a:solidFill>
                  <a:schemeClr val="dk1"/>
                </a:solidFill>
                <a:latin typeface="Open Sans"/>
                <a:ea typeface="Open Sans"/>
                <a:cs typeface="Open Sans"/>
                <a:sym typeface="Open Sans"/>
              </a:rPr>
              <a:t>that will involve: following up on reports created via Google Analytics and other software to track SOURs’ performance on various channels. The </a:t>
            </a:r>
            <a:r>
              <a:rPr i="1" lang="en" sz="1200">
                <a:solidFill>
                  <a:schemeClr val="dk1"/>
                </a:solidFill>
                <a:latin typeface="Open Sans"/>
                <a:ea typeface="Open Sans"/>
                <a:cs typeface="Open Sans"/>
                <a:sym typeface="Open Sans"/>
              </a:rPr>
              <a:t>benchmark</a:t>
            </a:r>
            <a:r>
              <a:rPr lang="en" sz="1200">
                <a:solidFill>
                  <a:schemeClr val="dk1"/>
                </a:solidFill>
                <a:latin typeface="Open Sans"/>
                <a:ea typeface="Open Sans"/>
                <a:cs typeface="Open Sans"/>
                <a:sym typeface="Open Sans"/>
              </a:rPr>
              <a:t> will be the goals set out, as mentioned before, and the </a:t>
            </a:r>
            <a:r>
              <a:rPr b="1" lang="en" sz="1200">
                <a:solidFill>
                  <a:schemeClr val="dk1"/>
                </a:solidFill>
                <a:latin typeface="Open Sans"/>
                <a:ea typeface="Open Sans"/>
                <a:cs typeface="Open Sans"/>
                <a:sym typeface="Open Sans"/>
              </a:rPr>
              <a:t>KPIs</a:t>
            </a:r>
            <a:r>
              <a:rPr lang="en" sz="1200">
                <a:solidFill>
                  <a:schemeClr val="dk1"/>
                </a:solidFill>
                <a:latin typeface="Open Sans"/>
                <a:ea typeface="Open Sans"/>
                <a:cs typeface="Open Sans"/>
                <a:sym typeface="Open Sans"/>
              </a:rPr>
              <a:t> will be used to track their progress.</a:t>
            </a:r>
            <a:endParaRPr>
              <a:latin typeface="Open Sans"/>
              <a:ea typeface="Open Sans"/>
              <a:cs typeface="Open Sans"/>
              <a:sym typeface="Open Sans"/>
            </a:endParaRPr>
          </a:p>
        </p:txBody>
      </p:sp>
      <p:sp>
        <p:nvSpPr>
          <p:cNvPr id="797" name="Google Shape;797;p61"/>
          <p:cNvSpPr txBox="1"/>
          <p:nvPr/>
        </p:nvSpPr>
        <p:spPr>
          <a:xfrm>
            <a:off x="3605875" y="1526800"/>
            <a:ext cx="171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latin typeface="Open Sans"/>
                <a:ea typeface="Open Sans"/>
                <a:cs typeface="Open Sans"/>
                <a:sym typeface="Open Sans"/>
              </a:rPr>
              <a:t>WHY?</a:t>
            </a:r>
            <a:endParaRPr b="1" i="1">
              <a:latin typeface="Open Sans"/>
              <a:ea typeface="Open Sans"/>
              <a:cs typeface="Open Sans"/>
              <a:sym typeface="Open Sans"/>
            </a:endParaRPr>
          </a:p>
        </p:txBody>
      </p:sp>
      <p:sp>
        <p:nvSpPr>
          <p:cNvPr id="798" name="Google Shape;798;p61"/>
          <p:cNvSpPr txBox="1"/>
          <p:nvPr/>
        </p:nvSpPr>
        <p:spPr>
          <a:xfrm>
            <a:off x="335675" y="2057400"/>
            <a:ext cx="8497500" cy="1508400"/>
          </a:xfrm>
          <a:prstGeom prst="rect">
            <a:avLst/>
          </a:prstGeom>
          <a:noFill/>
          <a:ln>
            <a:noFill/>
          </a:ln>
        </p:spPr>
        <p:txBody>
          <a:bodyPr anchorCtr="0" anchor="t" bIns="91425" lIns="91425" spcFirstLastPara="1" rIns="91425" wrap="square" tIns="91425">
            <a:spAutoFit/>
          </a:bodyPr>
          <a:lstStyle/>
          <a:p>
            <a:pPr indent="-304800" lvl="0" marL="457200" rtl="0" algn="l">
              <a:lnSpc>
                <a:spcPct val="2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This will help us understand if we are working towards these goals and whether they are realistic.</a:t>
            </a:r>
            <a:endParaRPr sz="1200">
              <a:solidFill>
                <a:schemeClr val="dk1"/>
              </a:solidFill>
              <a:latin typeface="Open Sans"/>
              <a:ea typeface="Open Sans"/>
              <a:cs typeface="Open Sans"/>
              <a:sym typeface="Open Sans"/>
            </a:endParaRPr>
          </a:p>
          <a:p>
            <a:pPr indent="-304800" lvl="0" marL="457200" rtl="0" algn="l">
              <a:lnSpc>
                <a:spcPct val="200000"/>
              </a:lnSpc>
              <a:spcBef>
                <a:spcPts val="0"/>
              </a:spcBef>
              <a:spcAft>
                <a:spcPts val="0"/>
              </a:spcAft>
              <a:buClr>
                <a:schemeClr val="dk1"/>
              </a:buClr>
              <a:buSzPts val="1200"/>
              <a:buFont typeface="Open Sans"/>
              <a:buAutoNum type="arabicPeriod"/>
            </a:pPr>
            <a:r>
              <a:rPr lang="en" sz="1200">
                <a:solidFill>
                  <a:schemeClr val="dk1"/>
                </a:solidFill>
                <a:latin typeface="Open Sans"/>
                <a:ea typeface="Open Sans"/>
                <a:cs typeface="Open Sans"/>
                <a:sym typeface="Open Sans"/>
              </a:rPr>
              <a:t>Continuous A/B testing of strategies will help us understand our forte and see what works. Since we are a startup, this phase is very crucial for long-term success (to develop niche strategies and brand value).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799" name="Google Shape;799;p61"/>
          <p:cNvSpPr txBox="1"/>
          <p:nvPr/>
        </p:nvSpPr>
        <p:spPr>
          <a:xfrm>
            <a:off x="0" y="3616700"/>
            <a:ext cx="9144000" cy="10467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    This short-term quarterly part of the evaluation process will allow SOUR to keep up to date with their monthly performance and track their performance. The data gather will then be used for long-term year end reports and make changes to the COMPANY GOALS and OBJECTIVES, if required.</a:t>
            </a:r>
            <a:endParaRPr>
              <a:solidFill>
                <a:schemeClr val="lt1"/>
              </a:solidFill>
            </a:endParaRPr>
          </a:p>
          <a:p>
            <a:pPr indent="0" lvl="0" marL="0" rtl="0" algn="l">
              <a:spcBef>
                <a:spcPts val="0"/>
              </a:spcBef>
              <a:spcAft>
                <a:spcPts val="0"/>
              </a:spcAft>
              <a:buNone/>
            </a:pPr>
            <a:r>
              <a:rPr lang="en">
                <a:solidFill>
                  <a:schemeClr val="lt1"/>
                </a:solidFill>
              </a:rPr>
              <a:t>        </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 name="Shape 803"/>
        <p:cNvGrpSpPr/>
        <p:nvPr/>
      </p:nvGrpSpPr>
      <p:grpSpPr>
        <a:xfrm>
          <a:off x="0" y="0"/>
          <a:ext cx="0" cy="0"/>
          <a:chOff x="0" y="0"/>
          <a:chExt cx="0" cy="0"/>
        </a:xfrm>
      </p:grpSpPr>
      <p:sp>
        <p:nvSpPr>
          <p:cNvPr id="804" name="Google Shape;804;p62"/>
          <p:cNvSpPr txBox="1"/>
          <p:nvPr/>
        </p:nvSpPr>
        <p:spPr>
          <a:xfrm>
            <a:off x="348850" y="560675"/>
            <a:ext cx="4816200" cy="4463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dk1"/>
                </a:solidFill>
              </a:rPr>
              <a:t>A year-end marketing report will be prepared, that will entail the same information but from all quarters combined. This will help us track our progress and see which strategies are working in our favour and which aren’t. This will also go along will checking the cash flow and the financial performance of the company, to prepare for the next fiscal year.</a:t>
            </a:r>
            <a:endParaRPr sz="1200">
              <a:solidFill>
                <a:schemeClr val="dk1"/>
              </a:solidFill>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sz="1200">
                <a:solidFill>
                  <a:schemeClr val="dk1"/>
                </a:solidFill>
              </a:rPr>
              <a:t>This part of the Evaluation process will allow the team to see where things went wrong and how to get them back on track. And then new or modified SMART goals will be set, keeping the company objective, values and vision in mind, for the next year.</a:t>
            </a:r>
            <a:endParaRPr sz="1200">
              <a:solidFill>
                <a:schemeClr val="dk1"/>
              </a:solidFill>
            </a:endParaRPr>
          </a:p>
          <a:p>
            <a:pPr indent="0" lvl="0" marL="0" rtl="0" algn="l">
              <a:spcBef>
                <a:spcPts val="0"/>
              </a:spcBef>
              <a:spcAft>
                <a:spcPts val="0"/>
              </a:spcAft>
              <a:buNone/>
            </a:pPr>
            <a:r>
              <a:t/>
            </a:r>
            <a:endParaRPr/>
          </a:p>
        </p:txBody>
      </p:sp>
      <p:sp>
        <p:nvSpPr>
          <p:cNvPr id="805" name="Google Shape;805;p62"/>
          <p:cNvSpPr/>
          <p:nvPr/>
        </p:nvSpPr>
        <p:spPr>
          <a:xfrm>
            <a:off x="5619950" y="10825"/>
            <a:ext cx="3524100" cy="51435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txBox="1"/>
          <p:nvPr/>
        </p:nvSpPr>
        <p:spPr>
          <a:xfrm>
            <a:off x="5931050" y="1982375"/>
            <a:ext cx="29019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Open Sans"/>
                <a:ea typeface="Open Sans"/>
                <a:cs typeface="Open Sans"/>
                <a:sym typeface="Open Sans"/>
              </a:rPr>
              <a:t>Year-End Marketing Report</a:t>
            </a:r>
            <a:endParaRPr b="1" sz="230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810" name="Shape 810"/>
        <p:cNvGrpSpPr/>
        <p:nvPr/>
      </p:nvGrpSpPr>
      <p:grpSpPr>
        <a:xfrm>
          <a:off x="0" y="0"/>
          <a:ext cx="0" cy="0"/>
          <a:chOff x="0" y="0"/>
          <a:chExt cx="0" cy="0"/>
        </a:xfrm>
      </p:grpSpPr>
      <p:sp>
        <p:nvSpPr>
          <p:cNvPr id="811" name="Google Shape;811;p63"/>
          <p:cNvSpPr txBox="1"/>
          <p:nvPr/>
        </p:nvSpPr>
        <p:spPr>
          <a:xfrm rot="-254">
            <a:off x="2544757" y="2252179"/>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0">
                <a:solidFill>
                  <a:schemeClr val="dk1"/>
                </a:solidFill>
                <a:latin typeface="Bebas Neue"/>
                <a:ea typeface="Bebas Neue"/>
                <a:cs typeface="Bebas Neue"/>
                <a:sym typeface="Bebas Neue"/>
              </a:rPr>
              <a:t>Cheers.</a:t>
            </a:r>
            <a:endParaRPr b="1" sz="9000">
              <a:solidFill>
                <a:schemeClr val="dk1"/>
              </a:solidFill>
              <a:latin typeface="Bebas Neue"/>
              <a:ea typeface="Bebas Neue"/>
              <a:cs typeface="Bebas Neue"/>
              <a:sym typeface="Bebas Neue"/>
            </a:endParaRPr>
          </a:p>
        </p:txBody>
      </p:sp>
      <p:pic>
        <p:nvPicPr>
          <p:cNvPr id="812" name="Google Shape;812;p63"/>
          <p:cNvPicPr preferRelativeResize="0"/>
          <p:nvPr/>
        </p:nvPicPr>
        <p:blipFill>
          <a:blip r:embed="rId3">
            <a:alphaModFix/>
          </a:blip>
          <a:stretch>
            <a:fillRect/>
          </a:stretch>
        </p:blipFill>
        <p:spPr>
          <a:xfrm rot="-5223920">
            <a:off x="5382651" y="1964288"/>
            <a:ext cx="666823" cy="66682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3C586"/>
        </a:solidFill>
      </p:bgPr>
    </p:bg>
    <p:spTree>
      <p:nvGrpSpPr>
        <p:cNvPr id="816" name="Shape 816"/>
        <p:cNvGrpSpPr/>
        <p:nvPr/>
      </p:nvGrpSpPr>
      <p:grpSpPr>
        <a:xfrm>
          <a:off x="0" y="0"/>
          <a:ext cx="0" cy="0"/>
          <a:chOff x="0" y="0"/>
          <a:chExt cx="0" cy="0"/>
        </a:xfrm>
      </p:grpSpPr>
      <p:sp>
        <p:nvSpPr>
          <p:cNvPr id="817" name="Google Shape;817;p64"/>
          <p:cNvSpPr txBox="1"/>
          <p:nvPr/>
        </p:nvSpPr>
        <p:spPr>
          <a:xfrm rot="-254">
            <a:off x="2544750" y="1397845"/>
            <a:ext cx="4054500" cy="25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dk1"/>
                </a:solidFill>
                <a:latin typeface="Bebas Neue"/>
                <a:ea typeface="Bebas Neue"/>
                <a:cs typeface="Bebas Neue"/>
                <a:sym typeface="Bebas Neue"/>
              </a:rPr>
              <a:t>Situational ANalysis</a:t>
            </a:r>
            <a:endParaRPr b="1" sz="6000">
              <a:solidFill>
                <a:schemeClr val="dk1"/>
              </a:solidFill>
              <a:latin typeface="Bebas Neue"/>
              <a:ea typeface="Bebas Neue"/>
              <a:cs typeface="Bebas Neue"/>
              <a:sym typeface="Bebas Neue"/>
            </a:endParaRPr>
          </a:p>
          <a:p>
            <a:pPr indent="0" lvl="0" marL="0" rtl="0" algn="ctr">
              <a:spcBef>
                <a:spcPts val="0"/>
              </a:spcBef>
              <a:spcAft>
                <a:spcPts val="0"/>
              </a:spcAft>
              <a:buNone/>
            </a:pPr>
            <a:r>
              <a:rPr b="1" lang="en" sz="2000">
                <a:solidFill>
                  <a:schemeClr val="dk1"/>
                </a:solidFill>
                <a:latin typeface="Bebas Neue"/>
                <a:ea typeface="Bebas Neue"/>
                <a:cs typeface="Bebas Neue"/>
                <a:sym typeface="Bebas Neue"/>
              </a:rPr>
              <a:t>(Component 1)</a:t>
            </a:r>
            <a:endParaRPr b="1" sz="2000">
              <a:solidFill>
                <a:schemeClr val="dk1"/>
              </a:solidFill>
              <a:latin typeface="Bebas Neue"/>
              <a:ea typeface="Bebas Neue"/>
              <a:cs typeface="Bebas Neue"/>
              <a:sym typeface="Bebas Neue"/>
            </a:endParaRPr>
          </a:p>
        </p:txBody>
      </p:sp>
      <p:pic>
        <p:nvPicPr>
          <p:cNvPr id="818" name="Google Shape;818;p64"/>
          <p:cNvPicPr preferRelativeResize="0"/>
          <p:nvPr/>
        </p:nvPicPr>
        <p:blipFill>
          <a:blip r:embed="rId4">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a:t>
            </a:r>
            <a:endParaRPr/>
          </a:p>
        </p:txBody>
      </p:sp>
      <p:sp>
        <p:nvSpPr>
          <p:cNvPr id="149" name="Google Shape;149;p2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Marketing Mix Summary</a:t>
            </a:r>
            <a:endParaRPr/>
          </a:p>
        </p:txBody>
      </p:sp>
      <p:sp>
        <p:nvSpPr>
          <p:cNvPr id="150" name="Google Shape;150;p20"/>
          <p:cNvSpPr/>
          <p:nvPr/>
        </p:nvSpPr>
        <p:spPr>
          <a:xfrm>
            <a:off x="1014262" y="1019475"/>
            <a:ext cx="3518700" cy="17454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4611030" y="1019475"/>
            <a:ext cx="3518700" cy="1745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014250" y="2823258"/>
            <a:ext cx="3518700" cy="1745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611018" y="2823258"/>
            <a:ext cx="3518700" cy="1745400"/>
          </a:xfrm>
          <a:prstGeom prst="rect">
            <a:avLst/>
          </a:prstGeom>
          <a:solidFill>
            <a:srgbClr val="DBB8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nvSpPr>
        <p:spPr>
          <a:xfrm>
            <a:off x="1014250" y="101947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78909C"/>
                </a:solidFill>
                <a:latin typeface="Open Sans"/>
                <a:ea typeface="Open Sans"/>
                <a:cs typeface="Open Sans"/>
                <a:sym typeface="Open Sans"/>
              </a:rPr>
              <a:t>P</a:t>
            </a:r>
            <a:endParaRPr b="1" sz="3000">
              <a:solidFill>
                <a:srgbClr val="78909C"/>
              </a:solidFill>
              <a:latin typeface="Open Sans"/>
              <a:ea typeface="Open Sans"/>
              <a:cs typeface="Open Sans"/>
              <a:sym typeface="Open Sans"/>
            </a:endParaRPr>
          </a:p>
        </p:txBody>
      </p:sp>
      <p:sp>
        <p:nvSpPr>
          <p:cNvPr id="155" name="Google Shape;155;p20"/>
          <p:cNvSpPr txBox="1"/>
          <p:nvPr/>
        </p:nvSpPr>
        <p:spPr>
          <a:xfrm>
            <a:off x="1518900" y="958500"/>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78909C"/>
                </a:solidFill>
                <a:latin typeface="Open Sans"/>
                <a:ea typeface="Open Sans"/>
                <a:cs typeface="Open Sans"/>
                <a:sym typeface="Open Sans"/>
              </a:rPr>
              <a:t>roduct</a:t>
            </a:r>
            <a:endParaRPr/>
          </a:p>
        </p:txBody>
      </p:sp>
      <p:sp>
        <p:nvSpPr>
          <p:cNvPr id="156" name="Google Shape;156;p20"/>
          <p:cNvSpPr txBox="1"/>
          <p:nvPr/>
        </p:nvSpPr>
        <p:spPr>
          <a:xfrm>
            <a:off x="4611025" y="1080450"/>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5B7444"/>
                </a:solidFill>
                <a:latin typeface="Open Sans"/>
                <a:ea typeface="Open Sans"/>
                <a:cs typeface="Open Sans"/>
                <a:sym typeface="Open Sans"/>
              </a:rPr>
              <a:t>P</a:t>
            </a:r>
            <a:endParaRPr b="1" sz="3000">
              <a:solidFill>
                <a:srgbClr val="5B7444"/>
              </a:solidFill>
              <a:latin typeface="Open Sans"/>
              <a:ea typeface="Open Sans"/>
              <a:cs typeface="Open Sans"/>
              <a:sym typeface="Open Sans"/>
            </a:endParaRPr>
          </a:p>
        </p:txBody>
      </p:sp>
      <p:sp>
        <p:nvSpPr>
          <p:cNvPr id="157" name="Google Shape;157;p20"/>
          <p:cNvSpPr txBox="1"/>
          <p:nvPr/>
        </p:nvSpPr>
        <p:spPr>
          <a:xfrm>
            <a:off x="5115675" y="1019475"/>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5B7444"/>
                </a:solidFill>
                <a:latin typeface="Open Sans"/>
                <a:ea typeface="Open Sans"/>
                <a:cs typeface="Open Sans"/>
                <a:sym typeface="Open Sans"/>
              </a:rPr>
              <a:t>rice</a:t>
            </a:r>
            <a:endParaRPr>
              <a:solidFill>
                <a:srgbClr val="5B7444"/>
              </a:solidFill>
            </a:endParaRPr>
          </a:p>
        </p:txBody>
      </p:sp>
      <p:sp>
        <p:nvSpPr>
          <p:cNvPr id="158" name="Google Shape;158;p20"/>
          <p:cNvSpPr txBox="1"/>
          <p:nvPr/>
        </p:nvSpPr>
        <p:spPr>
          <a:xfrm>
            <a:off x="1014250" y="288422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F9D449"/>
                </a:solidFill>
                <a:latin typeface="Open Sans"/>
                <a:ea typeface="Open Sans"/>
                <a:cs typeface="Open Sans"/>
                <a:sym typeface="Open Sans"/>
              </a:rPr>
              <a:t>P</a:t>
            </a:r>
            <a:endParaRPr b="1" sz="3000">
              <a:solidFill>
                <a:srgbClr val="F9D449"/>
              </a:solidFill>
              <a:latin typeface="Open Sans"/>
              <a:ea typeface="Open Sans"/>
              <a:cs typeface="Open Sans"/>
              <a:sym typeface="Open Sans"/>
            </a:endParaRPr>
          </a:p>
        </p:txBody>
      </p:sp>
      <p:sp>
        <p:nvSpPr>
          <p:cNvPr id="159" name="Google Shape;159;p20"/>
          <p:cNvSpPr txBox="1"/>
          <p:nvPr/>
        </p:nvSpPr>
        <p:spPr>
          <a:xfrm>
            <a:off x="1518900" y="2823250"/>
            <a:ext cx="176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9D449"/>
                </a:solidFill>
                <a:latin typeface="Open Sans"/>
                <a:ea typeface="Open Sans"/>
                <a:cs typeface="Open Sans"/>
                <a:sym typeface="Open Sans"/>
              </a:rPr>
              <a:t>lace</a:t>
            </a:r>
            <a:endParaRPr>
              <a:solidFill>
                <a:srgbClr val="F9D449"/>
              </a:solidFill>
            </a:endParaRPr>
          </a:p>
        </p:txBody>
      </p:sp>
      <p:sp>
        <p:nvSpPr>
          <p:cNvPr id="160" name="Google Shape;160;p20"/>
          <p:cNvSpPr txBox="1"/>
          <p:nvPr/>
        </p:nvSpPr>
        <p:spPr>
          <a:xfrm>
            <a:off x="4611025" y="2884225"/>
            <a:ext cx="607200" cy="76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500">
                <a:solidFill>
                  <a:srgbClr val="B89D7E"/>
                </a:solidFill>
                <a:latin typeface="Open Sans"/>
                <a:ea typeface="Open Sans"/>
                <a:cs typeface="Open Sans"/>
                <a:sym typeface="Open Sans"/>
              </a:rPr>
              <a:t>P</a:t>
            </a:r>
            <a:endParaRPr b="1" sz="3000">
              <a:solidFill>
                <a:srgbClr val="B89D7E"/>
              </a:solidFill>
              <a:latin typeface="Open Sans"/>
              <a:ea typeface="Open Sans"/>
              <a:cs typeface="Open Sans"/>
              <a:sym typeface="Open Sans"/>
            </a:endParaRPr>
          </a:p>
        </p:txBody>
      </p:sp>
      <p:sp>
        <p:nvSpPr>
          <p:cNvPr id="161" name="Google Shape;161;p20"/>
          <p:cNvSpPr txBox="1"/>
          <p:nvPr/>
        </p:nvSpPr>
        <p:spPr>
          <a:xfrm>
            <a:off x="5115675" y="2823250"/>
            <a:ext cx="2124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B89D7E"/>
                </a:solidFill>
                <a:latin typeface="Open Sans"/>
                <a:ea typeface="Open Sans"/>
                <a:cs typeface="Open Sans"/>
                <a:sym typeface="Open Sans"/>
              </a:rPr>
              <a:t>romotion</a:t>
            </a:r>
            <a:endParaRPr>
              <a:solidFill>
                <a:srgbClr val="B89D7E"/>
              </a:solidFill>
            </a:endParaRPr>
          </a:p>
        </p:txBody>
      </p:sp>
      <p:sp>
        <p:nvSpPr>
          <p:cNvPr id="162" name="Google Shape;162;p20"/>
          <p:cNvSpPr txBox="1"/>
          <p:nvPr/>
        </p:nvSpPr>
        <p:spPr>
          <a:xfrm>
            <a:off x="1307775" y="16811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Eco-friendly and innovative packaging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Fun, yet stylish branding that conveys both product excellence and “SOUR” name</a:t>
            </a:r>
            <a:endParaRPr sz="1200">
              <a:latin typeface="Open Sans"/>
              <a:ea typeface="Open Sans"/>
              <a:cs typeface="Open Sans"/>
              <a:sym typeface="Open Sans"/>
            </a:endParaRPr>
          </a:p>
        </p:txBody>
      </p:sp>
      <p:sp>
        <p:nvSpPr>
          <p:cNvPr id="163" name="Google Shape;163;p20"/>
          <p:cNvSpPr txBox="1"/>
          <p:nvPr/>
        </p:nvSpPr>
        <p:spPr>
          <a:xfrm>
            <a:off x="4889175" y="16811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Affordable and competitive pricing that outweighs competitors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Pricing in alignment with the BC urban millennial’s needs</a:t>
            </a:r>
            <a:endParaRPr sz="1200">
              <a:latin typeface="Open Sans"/>
              <a:ea typeface="Open Sans"/>
              <a:cs typeface="Open Sans"/>
              <a:sym typeface="Open Sans"/>
            </a:endParaRPr>
          </a:p>
        </p:txBody>
      </p:sp>
      <p:sp>
        <p:nvSpPr>
          <p:cNvPr id="164" name="Google Shape;164;p20"/>
          <p:cNvSpPr txBox="1"/>
          <p:nvPr/>
        </p:nvSpPr>
        <p:spPr>
          <a:xfrm>
            <a:off x="5041575" y="3433700"/>
            <a:ext cx="31962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pen Sans"/>
                <a:ea typeface="Open Sans"/>
                <a:cs typeface="Open Sans"/>
                <a:sym typeface="Open Sans"/>
              </a:rPr>
              <a:t>4 Pillars of Promotion:</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Digital Marketing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Personal Selling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Television</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Word of Mouth</a:t>
            </a:r>
            <a:endParaRPr sz="1200">
              <a:latin typeface="Open Sans"/>
              <a:ea typeface="Open Sans"/>
              <a:cs typeface="Open Sans"/>
              <a:sym typeface="Open Sans"/>
            </a:endParaRPr>
          </a:p>
        </p:txBody>
      </p:sp>
      <p:sp>
        <p:nvSpPr>
          <p:cNvPr id="165" name="Google Shape;165;p20"/>
          <p:cNvSpPr txBox="1"/>
          <p:nvPr/>
        </p:nvSpPr>
        <p:spPr>
          <a:xfrm>
            <a:off x="1307775" y="3509900"/>
            <a:ext cx="3196200" cy="91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Secure partnerships with both suppliers and retailers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D2C channels via e-commerce purchasing</a:t>
            </a:r>
            <a:endParaRPr sz="1200">
              <a:latin typeface="Open Sans"/>
              <a:ea typeface="Open Sans"/>
              <a:cs typeface="Open Sans"/>
              <a:sym typeface="Open Sans"/>
            </a:endParaRPr>
          </a:p>
        </p:txBody>
      </p:sp>
      <p:sp>
        <p:nvSpPr>
          <p:cNvPr id="166" name="Google Shape;166;p20"/>
          <p:cNvSpPr/>
          <p:nvPr/>
        </p:nvSpPr>
        <p:spPr>
          <a:xfrm>
            <a:off x="0" y="0"/>
            <a:ext cx="9144000" cy="5143500"/>
          </a:xfrm>
          <a:prstGeom prst="rect">
            <a:avLst/>
          </a:prstGeom>
          <a:solidFill>
            <a:srgbClr val="FFFFFF">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9750" y="2002352"/>
            <a:ext cx="9163500" cy="12501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Through implementing targeted pricing, place, and promotion, the SOUR product will effectively reach </a:t>
            </a:r>
            <a:r>
              <a:rPr b="1" lang="en">
                <a:solidFill>
                  <a:schemeClr val="dk1"/>
                </a:solidFill>
                <a:latin typeface="Open Sans"/>
                <a:ea typeface="Open Sans"/>
                <a:cs typeface="Open Sans"/>
                <a:sym typeface="Open Sans"/>
              </a:rPr>
              <a:t>urban millennial </a:t>
            </a:r>
            <a:r>
              <a:rPr b="1" lang="en">
                <a:solidFill>
                  <a:schemeClr val="dk1"/>
                </a:solidFill>
                <a:latin typeface="Open Sans"/>
                <a:ea typeface="Open Sans"/>
                <a:cs typeface="Open Sans"/>
                <a:sym typeface="Open Sans"/>
              </a:rPr>
              <a:t>consumers</a:t>
            </a:r>
            <a:r>
              <a:rPr b="1" lang="en">
                <a:solidFill>
                  <a:schemeClr val="dk1"/>
                </a:solidFill>
                <a:latin typeface="Open Sans"/>
                <a:ea typeface="Open Sans"/>
                <a:cs typeface="Open Sans"/>
                <a:sym typeface="Open Sans"/>
              </a:rPr>
              <a:t> residing in British Columbia.</a:t>
            </a:r>
            <a:r>
              <a:rPr lang="en">
                <a:solidFill>
                  <a:schemeClr val="dk1"/>
                </a:solidFill>
                <a:latin typeface="Open Sans"/>
                <a:ea typeface="Open Sans"/>
                <a:cs typeface="Open Sans"/>
                <a:sym typeface="Open Sans"/>
              </a:rPr>
              <a:t> The four P’s of the marketing mix will work cohesively to establish a brand perceived as </a:t>
            </a:r>
            <a:r>
              <a:rPr b="1" lang="en">
                <a:solidFill>
                  <a:schemeClr val="dk1"/>
                </a:solidFill>
                <a:latin typeface="Open Sans"/>
                <a:ea typeface="Open Sans"/>
                <a:cs typeface="Open Sans"/>
                <a:sym typeface="Open Sans"/>
              </a:rPr>
              <a:t>environmentally-friendly, affordable, and fun</a:t>
            </a:r>
            <a:r>
              <a:rPr lang="en">
                <a:solidFill>
                  <a:schemeClr val="dk1"/>
                </a:solidFill>
                <a:latin typeface="Open Sans"/>
                <a:ea typeface="Open Sans"/>
                <a:cs typeface="Open Sans"/>
                <a:sym typeface="Open Sans"/>
              </a:rPr>
              <a:t>- each of which are aligned with the millennial consumer. </a:t>
            </a:r>
            <a:endParaRPr>
              <a:solidFill>
                <a:schemeClr val="dk1"/>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5"/>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cxnSp>
        <p:nvCxnSpPr>
          <p:cNvPr id="824" name="Google Shape;824;p65"/>
          <p:cNvCxnSpPr/>
          <p:nvPr/>
        </p:nvCxnSpPr>
        <p:spPr>
          <a:xfrm>
            <a:off x="4580822" y="-617227"/>
            <a:ext cx="0" cy="8433300"/>
          </a:xfrm>
          <a:prstGeom prst="straightConnector1">
            <a:avLst/>
          </a:prstGeom>
          <a:noFill/>
          <a:ln cap="flat" cmpd="sng" w="9525">
            <a:solidFill>
              <a:srgbClr val="78909C"/>
            </a:solidFill>
            <a:prstDash val="dot"/>
            <a:round/>
            <a:headEnd len="med" w="med" type="none"/>
            <a:tailEnd len="med" w="med" type="none"/>
          </a:ln>
        </p:spPr>
      </p:cxnSp>
      <p:sp>
        <p:nvSpPr>
          <p:cNvPr id="825" name="Google Shape;825;p65"/>
          <p:cNvSpPr/>
          <p:nvPr/>
        </p:nvSpPr>
        <p:spPr>
          <a:xfrm>
            <a:off x="364175" y="3869875"/>
            <a:ext cx="8433300" cy="667800"/>
          </a:xfrm>
          <a:prstGeom prst="rect">
            <a:avLst/>
          </a:prstGeom>
          <a:solidFill>
            <a:srgbClr val="F4A3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elvetica Neue"/>
                <a:ea typeface="Helvetica Neue"/>
                <a:cs typeface="Helvetica Neue"/>
                <a:sym typeface="Helvetica Neue"/>
              </a:rPr>
              <a:t>SOUR is a brand new, revolutionary product that </a:t>
            </a:r>
            <a:r>
              <a:rPr b="1" lang="en">
                <a:solidFill>
                  <a:schemeClr val="dk1"/>
                </a:solidFill>
                <a:latin typeface="Helvetica Neue"/>
                <a:ea typeface="Helvetica Neue"/>
                <a:cs typeface="Helvetica Neue"/>
                <a:sym typeface="Helvetica Neue"/>
              </a:rPr>
              <a:t>addresses a massive market gap.</a:t>
            </a:r>
            <a:endParaRPr b="1">
              <a:solidFill>
                <a:schemeClr val="dk1"/>
              </a:solidFill>
              <a:latin typeface="Helvetica Neue"/>
              <a:ea typeface="Helvetica Neue"/>
              <a:cs typeface="Helvetica Neue"/>
              <a:sym typeface="Helvetica Neue"/>
            </a:endParaRPr>
          </a:p>
        </p:txBody>
      </p:sp>
      <p:sp>
        <p:nvSpPr>
          <p:cNvPr id="826" name="Google Shape;826;p65"/>
          <p:cNvSpPr/>
          <p:nvPr/>
        </p:nvSpPr>
        <p:spPr>
          <a:xfrm rot="10800000">
            <a:off x="3200803" y="3599433"/>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Situational Analysis</a:t>
            </a:r>
            <a:endParaRPr/>
          </a:p>
        </p:txBody>
      </p:sp>
      <p:sp>
        <p:nvSpPr>
          <p:cNvPr id="828" name="Google Shape;828;p6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are we? </a:t>
            </a:r>
            <a:endParaRPr/>
          </a:p>
        </p:txBody>
      </p:sp>
      <p:pic>
        <p:nvPicPr>
          <p:cNvPr id="829" name="Google Shape;829;p65"/>
          <p:cNvPicPr preferRelativeResize="0"/>
          <p:nvPr/>
        </p:nvPicPr>
        <p:blipFill>
          <a:blip r:embed="rId3">
            <a:alphaModFix/>
          </a:blip>
          <a:stretch>
            <a:fillRect/>
          </a:stretch>
        </p:blipFill>
        <p:spPr>
          <a:xfrm>
            <a:off x="7427425" y="1295751"/>
            <a:ext cx="861900" cy="861900"/>
          </a:xfrm>
          <a:prstGeom prst="rect">
            <a:avLst/>
          </a:prstGeom>
          <a:noFill/>
          <a:ln>
            <a:noFill/>
          </a:ln>
        </p:spPr>
      </p:pic>
      <p:pic>
        <p:nvPicPr>
          <p:cNvPr id="830" name="Google Shape;830;p65"/>
          <p:cNvPicPr preferRelativeResize="0"/>
          <p:nvPr/>
        </p:nvPicPr>
        <p:blipFill>
          <a:blip r:embed="rId4">
            <a:alphaModFix/>
          </a:blip>
          <a:stretch>
            <a:fillRect/>
          </a:stretch>
        </p:blipFill>
        <p:spPr>
          <a:xfrm>
            <a:off x="4499200" y="1403402"/>
            <a:ext cx="715300" cy="715300"/>
          </a:xfrm>
          <a:prstGeom prst="rect">
            <a:avLst/>
          </a:prstGeom>
          <a:noFill/>
          <a:ln>
            <a:noFill/>
          </a:ln>
        </p:spPr>
      </p:pic>
      <p:sp>
        <p:nvSpPr>
          <p:cNvPr id="831" name="Google Shape;831;p65"/>
          <p:cNvSpPr txBox="1"/>
          <p:nvPr/>
        </p:nvSpPr>
        <p:spPr>
          <a:xfrm>
            <a:off x="177100" y="2261175"/>
            <a:ext cx="30237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800"/>
              </a:spcAft>
              <a:buNone/>
            </a:pPr>
            <a:r>
              <a:rPr lang="en" sz="1200">
                <a:solidFill>
                  <a:schemeClr val="dk1"/>
                </a:solidFill>
                <a:latin typeface="Helvetica Neue"/>
                <a:ea typeface="Helvetica Neue"/>
                <a:cs typeface="Helvetica Neue"/>
                <a:sym typeface="Helvetica Neue"/>
              </a:rPr>
              <a:t>“We combine cocktails at home with environmentally friendly packaging.”</a:t>
            </a:r>
            <a:endParaRPr>
              <a:latin typeface="Helvetica Neue"/>
              <a:ea typeface="Helvetica Neue"/>
              <a:cs typeface="Helvetica Neue"/>
              <a:sym typeface="Helvetica Neue"/>
            </a:endParaRPr>
          </a:p>
        </p:txBody>
      </p:sp>
      <p:sp>
        <p:nvSpPr>
          <p:cNvPr id="832" name="Google Shape;832;p65"/>
          <p:cNvSpPr txBox="1"/>
          <p:nvPr/>
        </p:nvSpPr>
        <p:spPr>
          <a:xfrm>
            <a:off x="6283800" y="2165600"/>
            <a:ext cx="27579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00">
                <a:solidFill>
                  <a:schemeClr val="dk1"/>
                </a:solidFill>
                <a:latin typeface="Helvetica Neue"/>
                <a:ea typeface="Helvetica Neue"/>
                <a:cs typeface="Helvetica Neue"/>
                <a:sym typeface="Helvetica Neue"/>
              </a:rPr>
              <a:t>We will be using seaweed pods sourced from Ooho, who are based out of Europe. </a:t>
            </a:r>
            <a:r>
              <a:rPr b="1" lang="en" sz="1100">
                <a:solidFill>
                  <a:schemeClr val="dk1"/>
                </a:solidFill>
                <a:latin typeface="Helvetica Neue"/>
                <a:ea typeface="Helvetica Neue"/>
                <a:cs typeface="Helvetica Neue"/>
                <a:sym typeface="Helvetica Neue"/>
              </a:rPr>
              <a:t>Seaweed is an eco-friendly alternative to current products.</a:t>
            </a:r>
            <a:endParaRPr b="1" sz="1100">
              <a:latin typeface="Helvetica Neue"/>
              <a:ea typeface="Helvetica Neue"/>
              <a:cs typeface="Helvetica Neue"/>
              <a:sym typeface="Helvetica Neue"/>
            </a:endParaRPr>
          </a:p>
        </p:txBody>
      </p:sp>
      <p:sp>
        <p:nvSpPr>
          <p:cNvPr id="833" name="Google Shape;833;p65"/>
          <p:cNvSpPr txBox="1"/>
          <p:nvPr/>
        </p:nvSpPr>
        <p:spPr>
          <a:xfrm>
            <a:off x="3429900" y="2165588"/>
            <a:ext cx="28539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Clr>
                <a:schemeClr val="dk1"/>
              </a:buClr>
              <a:buSzPts val="1100"/>
              <a:buFont typeface="Arial"/>
              <a:buNone/>
            </a:pPr>
            <a:r>
              <a:rPr lang="en" sz="1100">
                <a:solidFill>
                  <a:schemeClr val="dk1"/>
                </a:solidFill>
                <a:latin typeface="Helvetica Neue"/>
                <a:ea typeface="Helvetica Neue"/>
                <a:cs typeface="Helvetica Neue"/>
                <a:sym typeface="Helvetica Neue"/>
              </a:rPr>
              <a:t>Product doesn’t contain any alcohol, only the mixer- allows for us to </a:t>
            </a:r>
            <a:r>
              <a:rPr b="1" lang="en" sz="1100">
                <a:solidFill>
                  <a:schemeClr val="dk1"/>
                </a:solidFill>
                <a:latin typeface="Helvetica Neue"/>
                <a:ea typeface="Helvetica Neue"/>
                <a:cs typeface="Helvetica Neue"/>
                <a:sym typeface="Helvetica Neue"/>
              </a:rPr>
              <a:t>sell our product anywhere.</a:t>
            </a:r>
            <a:endParaRPr b="1" sz="1100">
              <a:latin typeface="Helvetica Neue"/>
              <a:ea typeface="Helvetica Neue"/>
              <a:cs typeface="Helvetica Neue"/>
              <a:sym typeface="Helvetica Neue"/>
            </a:endParaRPr>
          </a:p>
        </p:txBody>
      </p:sp>
      <p:pic>
        <p:nvPicPr>
          <p:cNvPr id="834" name="Google Shape;834;p65"/>
          <p:cNvPicPr preferRelativeResize="0"/>
          <p:nvPr/>
        </p:nvPicPr>
        <p:blipFill>
          <a:blip r:embed="rId5">
            <a:alphaModFix/>
          </a:blip>
          <a:stretch>
            <a:fillRect/>
          </a:stretch>
        </p:blipFill>
        <p:spPr>
          <a:xfrm>
            <a:off x="713350" y="1244743"/>
            <a:ext cx="1951200" cy="963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6"/>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cxnSp>
        <p:nvCxnSpPr>
          <p:cNvPr id="840" name="Google Shape;840;p66"/>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cxnSp>
        <p:nvCxnSpPr>
          <p:cNvPr id="841" name="Google Shape;841;p66"/>
          <p:cNvCxnSpPr/>
          <p:nvPr/>
        </p:nvCxnSpPr>
        <p:spPr>
          <a:xfrm>
            <a:off x="4580822" y="-617227"/>
            <a:ext cx="0" cy="8433300"/>
          </a:xfrm>
          <a:prstGeom prst="straightConnector1">
            <a:avLst/>
          </a:prstGeom>
          <a:noFill/>
          <a:ln cap="flat" cmpd="sng" w="9525">
            <a:solidFill>
              <a:srgbClr val="78909C"/>
            </a:solidFill>
            <a:prstDash val="dot"/>
            <a:round/>
            <a:headEnd len="med" w="med" type="none"/>
            <a:tailEnd len="med" w="med" type="none"/>
          </a:ln>
        </p:spPr>
      </p:cxnSp>
      <p:sp>
        <p:nvSpPr>
          <p:cNvPr id="842" name="Google Shape;842;p66"/>
          <p:cNvSpPr/>
          <p:nvPr/>
        </p:nvSpPr>
        <p:spPr>
          <a:xfrm>
            <a:off x="364175" y="3869875"/>
            <a:ext cx="8433300" cy="667800"/>
          </a:xfrm>
          <a:prstGeom prst="rect">
            <a:avLst/>
          </a:prstGeom>
          <a:solidFill>
            <a:srgbClr val="F4A3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latin typeface="Helvetica Neue"/>
                <a:ea typeface="Helvetica Neue"/>
                <a:cs typeface="Helvetica Neue"/>
                <a:sym typeface="Helvetica Neue"/>
              </a:rPr>
              <a:t>Insight: </a:t>
            </a:r>
            <a:r>
              <a:rPr lang="en">
                <a:solidFill>
                  <a:schemeClr val="dk1"/>
                </a:solidFill>
                <a:latin typeface="Helvetica Neue"/>
                <a:ea typeface="Helvetica Neue"/>
                <a:cs typeface="Helvetica Neue"/>
                <a:sym typeface="Helvetica Neue"/>
              </a:rPr>
              <a:t>Though there are startup risks, the cost efficient business model, product differentiation, and external industry trends make this a viable business</a:t>
            </a:r>
            <a:endParaRPr>
              <a:solidFill>
                <a:schemeClr val="dk1"/>
              </a:solidFill>
              <a:latin typeface="Helvetica Neue"/>
              <a:ea typeface="Helvetica Neue"/>
              <a:cs typeface="Helvetica Neue"/>
              <a:sym typeface="Helvetica Neue"/>
            </a:endParaRPr>
          </a:p>
        </p:txBody>
      </p:sp>
      <p:sp>
        <p:nvSpPr>
          <p:cNvPr id="843" name="Google Shape;843;p66"/>
          <p:cNvSpPr/>
          <p:nvPr/>
        </p:nvSpPr>
        <p:spPr>
          <a:xfrm rot="10800000">
            <a:off x="3200803" y="3599433"/>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Situational Analysis</a:t>
            </a:r>
            <a:endParaRPr/>
          </a:p>
        </p:txBody>
      </p:sp>
      <p:sp>
        <p:nvSpPr>
          <p:cNvPr id="845" name="Google Shape;845;p6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our strengths and weaknesses?</a:t>
            </a:r>
            <a:endParaRPr/>
          </a:p>
        </p:txBody>
      </p:sp>
      <p:sp>
        <p:nvSpPr>
          <p:cNvPr id="846" name="Google Shape;846;p66"/>
          <p:cNvSpPr/>
          <p:nvPr/>
        </p:nvSpPr>
        <p:spPr>
          <a:xfrm>
            <a:off x="361925" y="1241573"/>
            <a:ext cx="3889800" cy="2217000"/>
          </a:xfrm>
          <a:prstGeom prst="rect">
            <a:avLst/>
          </a:prstGeom>
          <a:noFill/>
          <a:ln cap="flat" cmpd="sng" w="28575">
            <a:solidFill>
              <a:srgbClr val="3B4046"/>
            </a:solidFill>
            <a:prstDash val="solid"/>
            <a:miter lim="800000"/>
            <a:headEnd len="sm" w="sm" type="none"/>
            <a:tailEnd len="sm" w="sm" type="none"/>
          </a:ln>
        </p:spPr>
        <p:txBody>
          <a:bodyPr anchorCtr="0" anchor="ctr" bIns="45700" lIns="91425" spcFirstLastPara="1" rIns="91425" wrap="square" tIns="45700">
            <a:noAutofit/>
          </a:bodyPr>
          <a:lstStyle/>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First company with completely compostable packaging </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Cost-efficient business-model</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The whiskey-based RTD market is fairly untapped. Whiskey Invest Direct (2020) reports that, “RTD sales volumes will have risen by 43% during 2020 and projects that it will maintain a compound annual growth rate of +21.8% up to 2024”</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 per-unit will allow for profits to quickly be achieved with minimal sales required</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Sour Pods will collaborate with ‘Ooho’, the brand which received a lot of praise for their environmentally-sustainable technology. Therefore, this will add credibility to our company’s name, promote goodwill and start healthy relationship with our target consumer.</a:t>
            </a:r>
            <a:endParaRPr sz="500">
              <a:latin typeface="Helvetica Neue"/>
              <a:ea typeface="Helvetica Neue"/>
              <a:cs typeface="Helvetica Neue"/>
              <a:sym typeface="Helvetica Neue"/>
            </a:endParaRPr>
          </a:p>
        </p:txBody>
      </p:sp>
      <p:sp>
        <p:nvSpPr>
          <p:cNvPr id="847" name="Google Shape;847;p66"/>
          <p:cNvSpPr/>
          <p:nvPr/>
        </p:nvSpPr>
        <p:spPr>
          <a:xfrm>
            <a:off x="379319" y="866125"/>
            <a:ext cx="3873000" cy="254400"/>
          </a:xfrm>
          <a:prstGeom prst="rect">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rgbClr val="FFFFFF"/>
                </a:solidFill>
                <a:latin typeface="Helvetica Neue"/>
                <a:ea typeface="Helvetica Neue"/>
                <a:cs typeface="Helvetica Neue"/>
                <a:sym typeface="Helvetica Neue"/>
              </a:rPr>
              <a:t>Internal Strengths</a:t>
            </a:r>
            <a:endParaRPr b="1" sz="1200">
              <a:solidFill>
                <a:srgbClr val="FFFFFF"/>
              </a:solidFill>
              <a:latin typeface="Helvetica Neue"/>
              <a:ea typeface="Helvetica Neue"/>
              <a:cs typeface="Helvetica Neue"/>
              <a:sym typeface="Helvetica Neue"/>
            </a:endParaRPr>
          </a:p>
        </p:txBody>
      </p:sp>
      <p:sp>
        <p:nvSpPr>
          <p:cNvPr id="848" name="Google Shape;848;p66"/>
          <p:cNvSpPr/>
          <p:nvPr/>
        </p:nvSpPr>
        <p:spPr>
          <a:xfrm>
            <a:off x="4808950" y="1241573"/>
            <a:ext cx="3865800" cy="2217000"/>
          </a:xfrm>
          <a:prstGeom prst="rect">
            <a:avLst/>
          </a:prstGeom>
          <a:noFill/>
          <a:ln cap="flat" cmpd="sng" w="28575">
            <a:solidFill>
              <a:srgbClr val="3B4046"/>
            </a:solidFill>
            <a:prstDash val="solid"/>
            <a:miter lim="800000"/>
            <a:headEnd len="sm" w="sm" type="none"/>
            <a:tailEnd len="sm" w="sm" type="none"/>
          </a:ln>
        </p:spPr>
        <p:txBody>
          <a:bodyPr anchorCtr="0" anchor="ctr" bIns="45700" lIns="91425" spcFirstLastPara="1" rIns="91425" wrap="square" tIns="45700">
            <a:noAutofit/>
          </a:bodyPr>
          <a:lstStyle/>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It is a start-up business, the recognition and brand presence are nil</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Heavy investments required, unsure revenue &amp; many expenses</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Extra caution is required to ensure that each batch of Sour Pods meets the North American Health and Food standards</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cause delays in imports of pods from England. A report from Statistics Canada (2021) states that “consumption goods saw a -12.3% decline from just January 2020 to June 2020”</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also affect our services as the shipping of products to customers, might experience delays</a:t>
            </a:r>
            <a:endParaRPr sz="800">
              <a:latin typeface="Helvetica Neue"/>
              <a:ea typeface="Helvetica Neue"/>
              <a:cs typeface="Helvetica Neue"/>
              <a:sym typeface="Helvetica Neue"/>
            </a:endParaRPr>
          </a:p>
        </p:txBody>
      </p:sp>
      <p:sp>
        <p:nvSpPr>
          <p:cNvPr id="849" name="Google Shape;849;p66"/>
          <p:cNvSpPr/>
          <p:nvPr/>
        </p:nvSpPr>
        <p:spPr>
          <a:xfrm>
            <a:off x="4826232" y="866125"/>
            <a:ext cx="3848700" cy="254400"/>
          </a:xfrm>
          <a:prstGeom prst="rect">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rgbClr val="FFFFFF"/>
                </a:solidFill>
                <a:latin typeface="Helvetica Neue"/>
                <a:ea typeface="Helvetica Neue"/>
                <a:cs typeface="Helvetica Neue"/>
                <a:sym typeface="Helvetica Neue"/>
              </a:rPr>
              <a:t>Internal Weaknesses</a:t>
            </a:r>
            <a:endParaRPr b="1" sz="1200">
              <a:solidFill>
                <a:srgbClr val="FFFFFF"/>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6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Cost Breakdown</a:t>
            </a:r>
            <a:endParaRPr/>
          </a:p>
        </p:txBody>
      </p:sp>
      <p:sp>
        <p:nvSpPr>
          <p:cNvPr id="855" name="Google Shape;855;p6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Cost Components</a:t>
            </a:r>
            <a:endParaRPr/>
          </a:p>
        </p:txBody>
      </p:sp>
      <p:sp>
        <p:nvSpPr>
          <p:cNvPr id="856" name="Google Shape;856;p67"/>
          <p:cNvSpPr/>
          <p:nvPr/>
        </p:nvSpPr>
        <p:spPr>
          <a:xfrm>
            <a:off x="6398675" y="1356050"/>
            <a:ext cx="489300" cy="2155800"/>
          </a:xfrm>
          <a:prstGeom prst="rightBrace">
            <a:avLst>
              <a:gd fmla="val 50000" name="adj1"/>
              <a:gd fmla="val 5000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7"/>
          <p:cNvSpPr txBox="1"/>
          <p:nvPr/>
        </p:nvSpPr>
        <p:spPr>
          <a:xfrm>
            <a:off x="6810575" y="2187650"/>
            <a:ext cx="218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32556"/>
                </a:solidFill>
                <a:latin typeface="Helvetica Neue"/>
                <a:ea typeface="Helvetica Neue"/>
                <a:cs typeface="Helvetica Neue"/>
                <a:sym typeface="Helvetica Neue"/>
              </a:rPr>
              <a:t>= $0.801</a:t>
            </a:r>
            <a:endParaRPr b="1" sz="2000">
              <a:solidFill>
                <a:srgbClr val="032556"/>
              </a:solidFill>
              <a:latin typeface="Helvetica Neue"/>
              <a:ea typeface="Helvetica Neue"/>
              <a:cs typeface="Helvetica Neue"/>
              <a:sym typeface="Helvetica Neue"/>
            </a:endParaRPr>
          </a:p>
        </p:txBody>
      </p:sp>
      <p:graphicFrame>
        <p:nvGraphicFramePr>
          <p:cNvPr id="858" name="Google Shape;858;p67"/>
          <p:cNvGraphicFramePr/>
          <p:nvPr/>
        </p:nvGraphicFramePr>
        <p:xfrm>
          <a:off x="258975" y="1363425"/>
          <a:ext cx="3000000" cy="3000000"/>
        </p:xfrm>
        <a:graphic>
          <a:graphicData uri="http://schemas.openxmlformats.org/drawingml/2006/table">
            <a:tbl>
              <a:tblPr>
                <a:noFill/>
                <a:tableStyleId>{6D6DB72D-F754-4B23-A891-53EB9DC61C42}</a:tableStyleId>
              </a:tblPr>
              <a:tblGrid>
                <a:gridCol w="2971800"/>
                <a:gridCol w="2971800"/>
              </a:tblGrid>
              <a:tr h="12700">
                <a:tc>
                  <a:txBody>
                    <a:bodyPr/>
                    <a:lstStyle/>
                    <a:p>
                      <a:pPr indent="0" lvl="0" marL="0" rtl="0" algn="l">
                        <a:spcBef>
                          <a:spcPts val="0"/>
                        </a:spcBef>
                        <a:spcAft>
                          <a:spcPts val="0"/>
                        </a:spcAft>
                        <a:buNone/>
                      </a:pPr>
                      <a:r>
                        <a:rPr b="1" lang="en" sz="1200">
                          <a:latin typeface="Helvetica Neue"/>
                          <a:ea typeface="Helvetica Neue"/>
                          <a:cs typeface="Helvetica Neue"/>
                          <a:sym typeface="Helvetica Neue"/>
                        </a:rPr>
                        <a:t>Item</a:t>
                      </a:r>
                      <a:endParaRPr b="1"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b="1" lang="en" sz="1200">
                          <a:latin typeface="Helvetica Neue"/>
                          <a:ea typeface="Helvetica Neue"/>
                          <a:cs typeface="Helvetica Neue"/>
                          <a:sym typeface="Helvetica Neue"/>
                        </a:rPr>
                        <a:t>Cost</a:t>
                      </a:r>
                      <a:endParaRPr b="1"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1-ounce lime juice </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$0.03 (Walmart.ca)</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1-ounce simple syrup</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$0.059 (Walmart.ca)</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Ooho packaging</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$0.002 (Ooho.com)</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Delivery (1 ounce)</a:t>
                      </a:r>
                      <a:endParaRPr sz="1200">
                        <a:latin typeface="Helvetica Neue"/>
                        <a:ea typeface="Helvetica Neue"/>
                        <a:cs typeface="Helvetica Neue"/>
                        <a:sym typeface="Helvetica Neue"/>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$0.16 </a:t>
                      </a:r>
                      <a:endParaRPr sz="1200">
                        <a:latin typeface="Helvetica Neue"/>
                        <a:ea typeface="Helvetica Neue"/>
                        <a:cs typeface="Helvetica Neue"/>
                        <a:sym typeface="Helvetica Neue"/>
                      </a:endParaRPr>
                    </a:p>
                  </a:txBody>
                  <a:tcPr marT="63500" marB="63500" marR="63500" marL="63500">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Egg White</a:t>
                      </a:r>
                      <a:endParaRPr sz="1200">
                        <a:latin typeface="Helvetica Neue"/>
                        <a:ea typeface="Helvetica Neue"/>
                        <a:cs typeface="Helvetica Neue"/>
                        <a:sym typeface="Helvetica Neue"/>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$ 0.70</a:t>
                      </a:r>
                      <a:endParaRPr sz="1200">
                        <a:latin typeface="Helvetica Neue"/>
                        <a:ea typeface="Helvetica Neue"/>
                        <a:cs typeface="Helvetica Neue"/>
                        <a:sym typeface="Helvetica Neue"/>
                      </a:endParaRPr>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Advertising Ad Cost</a:t>
                      </a:r>
                      <a:endParaRPr sz="12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$0.35</a:t>
                      </a:r>
                      <a:endParaRPr sz="12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859" name="Google Shape;859;p67"/>
          <p:cNvSpPr/>
          <p:nvPr/>
        </p:nvSpPr>
        <p:spPr>
          <a:xfrm>
            <a:off x="364175" y="3869875"/>
            <a:ext cx="8433300" cy="667800"/>
          </a:xfrm>
          <a:prstGeom prst="rect">
            <a:avLst/>
          </a:prstGeom>
          <a:solidFill>
            <a:srgbClr val="F4A3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chemeClr val="dk1"/>
                </a:solidFill>
                <a:latin typeface="Helvetica Neue"/>
                <a:ea typeface="Helvetica Neue"/>
                <a:cs typeface="Helvetica Neue"/>
                <a:sym typeface="Helvetica Neue"/>
              </a:rPr>
              <a:t>Insight</a:t>
            </a:r>
            <a:r>
              <a:rPr lang="en">
                <a:solidFill>
                  <a:schemeClr val="dk1"/>
                </a:solidFill>
                <a:latin typeface="Helvetica Neue"/>
                <a:ea typeface="Helvetica Neue"/>
                <a:cs typeface="Helvetica Neue"/>
                <a:sym typeface="Helvetica Neue"/>
              </a:rPr>
              <a:t>: Affordable cost components make it easy to penetrate the market with a low price point</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Insight: Deeper Dive</a:t>
            </a:r>
            <a:endParaRPr/>
          </a:p>
        </p:txBody>
      </p:sp>
      <p:sp>
        <p:nvSpPr>
          <p:cNvPr id="865" name="Google Shape;865;p68"/>
          <p:cNvSpPr txBox="1"/>
          <p:nvPr/>
        </p:nvSpPr>
        <p:spPr>
          <a:xfrm>
            <a:off x="902550" y="1808575"/>
            <a:ext cx="7338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Product Costs + TAM consumers estimated sales per capita = With our product costs being under a dollar per unit, we will be able to mass produce Sour Pods at a relatively affordable price. With our TAM  consumer predicted to spend $5.45 per capita on RTD whiskey based cocktails, our product will fit right onto that price range and be attractive to our target consumers. By producing an affordable product we also hope to entice trials and gain consumers from outside our traditional whiskey consumers or non-RTD consumers. We aim to use our low product costs to our advantage, and will allow us to scale effectively to our market size as it grows.</a:t>
            </a:r>
            <a:endParaRPr>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871" name="Google Shape;871;p6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872" name="Google Shape;872;p69"/>
          <p:cNvSpPr/>
          <p:nvPr/>
        </p:nvSpPr>
        <p:spPr>
          <a:xfrm>
            <a:off x="258975" y="1165650"/>
            <a:ext cx="2906400" cy="2812200"/>
          </a:xfrm>
          <a:prstGeom prst="ellipse">
            <a:avLst/>
          </a:prstGeom>
          <a:solidFill>
            <a:srgbClr val="F9D4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873" name="Google Shape;873;p69"/>
          <p:cNvSpPr txBox="1"/>
          <p:nvPr/>
        </p:nvSpPr>
        <p:spPr>
          <a:xfrm>
            <a:off x="580187" y="1299146"/>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TAM</a:t>
            </a:r>
            <a:endParaRPr b="1" sz="1767" cap="none">
              <a:solidFill>
                <a:schemeClr val="dk1"/>
              </a:solidFill>
              <a:latin typeface="Helvetica Neue"/>
              <a:ea typeface="Helvetica Neue"/>
              <a:cs typeface="Helvetica Neue"/>
              <a:sym typeface="Helvetica Neue"/>
            </a:endParaRPr>
          </a:p>
        </p:txBody>
      </p:sp>
      <p:sp>
        <p:nvSpPr>
          <p:cNvPr id="874" name="Google Shape;874;p69"/>
          <p:cNvSpPr/>
          <p:nvPr/>
        </p:nvSpPr>
        <p:spPr>
          <a:xfrm>
            <a:off x="526462" y="1560218"/>
            <a:ext cx="2371200" cy="2348100"/>
          </a:xfrm>
          <a:prstGeom prst="ellipse">
            <a:avLst/>
          </a:prstGeom>
          <a:solidFill>
            <a:srgbClr val="F4A3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75" name="Google Shape;875;p69"/>
          <p:cNvSpPr txBox="1"/>
          <p:nvPr/>
        </p:nvSpPr>
        <p:spPr>
          <a:xfrm>
            <a:off x="580187" y="1678822"/>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SAM</a:t>
            </a:r>
            <a:endParaRPr b="1" sz="1767" cap="none">
              <a:solidFill>
                <a:schemeClr val="lt1"/>
              </a:solidFill>
              <a:latin typeface="Helvetica Neue"/>
              <a:ea typeface="Helvetica Neue"/>
              <a:cs typeface="Helvetica Neue"/>
              <a:sym typeface="Helvetica Neue"/>
            </a:endParaRPr>
          </a:p>
        </p:txBody>
      </p:sp>
      <p:sp>
        <p:nvSpPr>
          <p:cNvPr id="876" name="Google Shape;876;p69"/>
          <p:cNvSpPr/>
          <p:nvPr/>
        </p:nvSpPr>
        <p:spPr>
          <a:xfrm>
            <a:off x="726591" y="1935645"/>
            <a:ext cx="1971000" cy="1972500"/>
          </a:xfrm>
          <a:prstGeom prst="ellipse">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77" name="Google Shape;877;p69"/>
          <p:cNvSpPr txBox="1"/>
          <p:nvPr/>
        </p:nvSpPr>
        <p:spPr>
          <a:xfrm>
            <a:off x="580187" y="2058498"/>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878" name="Google Shape;878;p69"/>
          <p:cNvSpPr txBox="1"/>
          <p:nvPr/>
        </p:nvSpPr>
        <p:spPr>
          <a:xfrm>
            <a:off x="3794900" y="1432225"/>
            <a:ext cx="5091300" cy="2690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Per capita sales of spirits, Canada, 2019/20 = CA$190.1 (StatCan., 2021)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Spirits market share of </a:t>
            </a:r>
            <a:r>
              <a:rPr lang="en" sz="1100" u="sng">
                <a:solidFill>
                  <a:schemeClr val="dk1"/>
                </a:solidFill>
                <a:latin typeface="Helvetica Neue"/>
                <a:ea typeface="Helvetica Neue"/>
                <a:cs typeface="Helvetica Neue"/>
                <a:sym typeface="Helvetica Neue"/>
              </a:rPr>
              <a:t>whiskey</a:t>
            </a:r>
            <a:r>
              <a:rPr lang="en" sz="1100">
                <a:solidFill>
                  <a:schemeClr val="dk1"/>
                </a:solidFill>
                <a:latin typeface="Helvetica Neue"/>
                <a:ea typeface="Helvetica Neue"/>
                <a:cs typeface="Helvetica Neue"/>
                <a:sym typeface="Helvetica Neue"/>
              </a:rPr>
              <a:t>, Canada, 2019/20 = 29.9% (StatCan., 2021)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 = CA$56.84 (-&gt; estimated per capita sales of whiskey, Canada, 2019/20)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June 2016, 14% Canadian of age 18-34 years old mostly consumed mixed drinks or cocktails among all other alcoholic beverages (Forum Research, 2016)</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In the last three years, RTD alcoholic beverages were most often consumed (light) alcoholic beverages in the U.S. And the trend shows that it is becoming more popular in the recent years, with 47% share of respondents in 2020 (WTWH Media, 2021)</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884" name="Google Shape;884;p7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885" name="Google Shape;885;p70"/>
          <p:cNvSpPr/>
          <p:nvPr/>
        </p:nvSpPr>
        <p:spPr>
          <a:xfrm>
            <a:off x="377750" y="993150"/>
            <a:ext cx="3805500" cy="3606600"/>
          </a:xfrm>
          <a:prstGeom prst="ellipse">
            <a:avLst/>
          </a:prstGeom>
          <a:solidFill>
            <a:srgbClr val="F9D4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86" name="Google Shape;886;p70"/>
          <p:cNvSpPr txBox="1"/>
          <p:nvPr/>
        </p:nvSpPr>
        <p:spPr>
          <a:xfrm>
            <a:off x="7983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TAM</a:t>
            </a:r>
            <a:endParaRPr b="1" sz="1767" cap="none">
              <a:solidFill>
                <a:schemeClr val="dk1"/>
              </a:solidFill>
              <a:latin typeface="Helvetica Neue"/>
              <a:ea typeface="Helvetica Neue"/>
              <a:cs typeface="Helvetica Neue"/>
              <a:sym typeface="Helvetica Neue"/>
            </a:endParaRPr>
          </a:p>
        </p:txBody>
      </p:sp>
      <p:sp>
        <p:nvSpPr>
          <p:cNvPr id="887" name="Google Shape;887;p70"/>
          <p:cNvSpPr/>
          <p:nvPr/>
        </p:nvSpPr>
        <p:spPr>
          <a:xfrm>
            <a:off x="728000" y="1499200"/>
            <a:ext cx="3105000" cy="3011400"/>
          </a:xfrm>
          <a:prstGeom prst="ellipse">
            <a:avLst/>
          </a:prstGeom>
          <a:solidFill>
            <a:srgbClr val="F4A3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88" name="Google Shape;888;p70"/>
          <p:cNvSpPr txBox="1"/>
          <p:nvPr/>
        </p:nvSpPr>
        <p:spPr>
          <a:xfrm>
            <a:off x="7983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SAM</a:t>
            </a:r>
            <a:endParaRPr b="1" sz="1767" cap="none">
              <a:solidFill>
                <a:schemeClr val="lt1"/>
              </a:solidFill>
              <a:latin typeface="Helvetica Neue"/>
              <a:ea typeface="Helvetica Neue"/>
              <a:cs typeface="Helvetica Neue"/>
              <a:sym typeface="Helvetica Neue"/>
            </a:endParaRPr>
          </a:p>
        </p:txBody>
      </p:sp>
      <p:sp>
        <p:nvSpPr>
          <p:cNvPr id="889" name="Google Shape;889;p70"/>
          <p:cNvSpPr/>
          <p:nvPr/>
        </p:nvSpPr>
        <p:spPr>
          <a:xfrm>
            <a:off x="990050" y="1980700"/>
            <a:ext cx="2580900" cy="2529900"/>
          </a:xfrm>
          <a:prstGeom prst="ellipse">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890" name="Google Shape;890;p70"/>
          <p:cNvSpPr txBox="1"/>
          <p:nvPr/>
        </p:nvSpPr>
        <p:spPr>
          <a:xfrm>
            <a:off x="7983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891" name="Google Shape;891;p70"/>
          <p:cNvSpPr/>
          <p:nvPr/>
        </p:nvSpPr>
        <p:spPr>
          <a:xfrm>
            <a:off x="2953450" y="1841275"/>
            <a:ext cx="20556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0"/>
          <p:cNvSpPr txBox="1"/>
          <p:nvPr/>
        </p:nvSpPr>
        <p:spPr>
          <a:xfrm>
            <a:off x="5113500" y="669025"/>
            <a:ext cx="3651900" cy="271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Serviceable Addressable Market (SAM)</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Market size = population of Canada * estimated per capita sales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38 million * 2.56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97.2  million</a:t>
            </a:r>
            <a:endParaRPr sz="13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18-34 years old; otherwise, they would much prefer to drink outside, e.g. at a bar or drink something better</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Likes mixed drinks and cocktails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Also likes to drink whiskey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Finally, has a preference for RTD alcoholic beverage  </a:t>
            </a:r>
            <a:endParaRPr sz="1100">
              <a:solidFill>
                <a:schemeClr val="dk1"/>
              </a:solidFill>
              <a:latin typeface="Helvetica Neue"/>
              <a:ea typeface="Helvetica Neue"/>
              <a:cs typeface="Helvetica Neue"/>
              <a:sym typeface="Helvetica Neue"/>
            </a:endParaRPr>
          </a:p>
        </p:txBody>
      </p:sp>
      <p:sp>
        <p:nvSpPr>
          <p:cNvPr id="893" name="Google Shape;893;p70"/>
          <p:cNvSpPr/>
          <p:nvPr/>
        </p:nvSpPr>
        <p:spPr>
          <a:xfrm>
            <a:off x="4572000" y="3397650"/>
            <a:ext cx="4193400" cy="1202100"/>
          </a:xfrm>
          <a:prstGeom prst="rect">
            <a:avLst/>
          </a:prstGeom>
          <a:solidFill>
            <a:srgbClr val="CCE5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Constraints: </a:t>
            </a:r>
            <a:endParaRPr b="1">
              <a:latin typeface="Helvetica Neue"/>
              <a:ea typeface="Helvetica Neue"/>
              <a:cs typeface="Helvetica Neue"/>
              <a:sym typeface="Helvetica Neue"/>
            </a:endParaRPr>
          </a:p>
          <a:p>
            <a:pPr indent="-285750" lvl="0" marL="457200" rtl="0" algn="l">
              <a:lnSpc>
                <a:spcPct val="115000"/>
              </a:lnSpc>
              <a:spcBef>
                <a:spcPts val="0"/>
              </a:spcBef>
              <a:spcAft>
                <a:spcPts val="0"/>
              </a:spcAft>
              <a:buSzPts val="900"/>
              <a:buFont typeface="Helvetica Neue"/>
              <a:buChar char="●"/>
            </a:pPr>
            <a:r>
              <a:rPr lang="en" sz="900">
                <a:solidFill>
                  <a:schemeClr val="dk1"/>
                </a:solidFill>
                <a:latin typeface="Helvetica Neue"/>
                <a:ea typeface="Helvetica Neue"/>
                <a:cs typeface="Helvetica Neue"/>
                <a:sym typeface="Helvetica Neue"/>
              </a:rPr>
              <a:t>Estimated per capita sales of whiskey infused mixed drinks or cocktails,  Canada, 2019/20 = 56.84 * 14% </a:t>
            </a:r>
            <a:endParaRPr sz="9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 CA$7.96 	</a:t>
            </a:r>
            <a:endParaRPr sz="900">
              <a:solidFill>
                <a:schemeClr val="dk1"/>
              </a:solidFill>
              <a:latin typeface="Helvetica Neue"/>
              <a:ea typeface="Helvetica Neue"/>
              <a:cs typeface="Helvetica Neue"/>
              <a:sym typeface="Helvetica Neue"/>
            </a:endParaRPr>
          </a:p>
          <a:p>
            <a:pPr indent="-285750" lvl="0" marL="457200" rtl="0" algn="l">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Now, estimated per capita sales of RTD whiskey drinks, Canada 2019/20 = 7.96 * 47% </a:t>
            </a:r>
            <a:endParaRPr sz="9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 CA$3.74 </a:t>
            </a:r>
            <a:endParaRPr sz="1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899" name="Google Shape;899;p7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900" name="Google Shape;900;p71"/>
          <p:cNvSpPr txBox="1"/>
          <p:nvPr/>
        </p:nvSpPr>
        <p:spPr>
          <a:xfrm>
            <a:off x="3679550" y="1908000"/>
            <a:ext cx="5091300" cy="15222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Annual CPI of non-alcoholic beverages in Canada in 2020 was 130.3 (StatCan., 2021)</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68.5% of per capita sales of spirits, Canada, 2019/20</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Now, we will use the ratio of CPI of non-alcoholic beverages (2020) and per capita sales of spirits to calculate the estimated per capita sales of sour pods in Canada.</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Estimated per capita sales of sour pods = 3.74 * 68.5% = CA$2.56 </a:t>
            </a:r>
            <a:endParaRPr b="1" sz="1100">
              <a:solidFill>
                <a:schemeClr val="dk1"/>
              </a:solidFill>
              <a:latin typeface="Helvetica Neue"/>
              <a:ea typeface="Helvetica Neue"/>
              <a:cs typeface="Helvetica Neue"/>
              <a:sym typeface="Helvetica Neue"/>
            </a:endParaRPr>
          </a:p>
        </p:txBody>
      </p:sp>
      <p:sp>
        <p:nvSpPr>
          <p:cNvPr id="901" name="Google Shape;901;p71"/>
          <p:cNvSpPr/>
          <p:nvPr/>
        </p:nvSpPr>
        <p:spPr>
          <a:xfrm>
            <a:off x="258975" y="1165650"/>
            <a:ext cx="2906400" cy="2812200"/>
          </a:xfrm>
          <a:prstGeom prst="ellipse">
            <a:avLst/>
          </a:prstGeom>
          <a:solidFill>
            <a:srgbClr val="F9D4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902" name="Google Shape;902;p71"/>
          <p:cNvSpPr txBox="1"/>
          <p:nvPr/>
        </p:nvSpPr>
        <p:spPr>
          <a:xfrm>
            <a:off x="580187" y="1299146"/>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TAM</a:t>
            </a:r>
            <a:endParaRPr b="1" sz="1767" cap="none">
              <a:solidFill>
                <a:schemeClr val="dk1"/>
              </a:solidFill>
              <a:latin typeface="Helvetica Neue"/>
              <a:ea typeface="Helvetica Neue"/>
              <a:cs typeface="Helvetica Neue"/>
              <a:sym typeface="Helvetica Neue"/>
            </a:endParaRPr>
          </a:p>
        </p:txBody>
      </p:sp>
      <p:sp>
        <p:nvSpPr>
          <p:cNvPr id="903" name="Google Shape;903;p71"/>
          <p:cNvSpPr/>
          <p:nvPr/>
        </p:nvSpPr>
        <p:spPr>
          <a:xfrm>
            <a:off x="526462" y="1560218"/>
            <a:ext cx="2371200" cy="2348100"/>
          </a:xfrm>
          <a:prstGeom prst="ellipse">
            <a:avLst/>
          </a:prstGeom>
          <a:solidFill>
            <a:srgbClr val="F4A3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04" name="Google Shape;904;p71"/>
          <p:cNvSpPr txBox="1"/>
          <p:nvPr/>
        </p:nvSpPr>
        <p:spPr>
          <a:xfrm>
            <a:off x="580187" y="1678822"/>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SAM</a:t>
            </a:r>
            <a:endParaRPr b="1" sz="1767" cap="none">
              <a:solidFill>
                <a:schemeClr val="lt1"/>
              </a:solidFill>
              <a:latin typeface="Helvetica Neue"/>
              <a:ea typeface="Helvetica Neue"/>
              <a:cs typeface="Helvetica Neue"/>
              <a:sym typeface="Helvetica Neue"/>
            </a:endParaRPr>
          </a:p>
        </p:txBody>
      </p:sp>
      <p:sp>
        <p:nvSpPr>
          <p:cNvPr id="905" name="Google Shape;905;p71"/>
          <p:cNvSpPr/>
          <p:nvPr/>
        </p:nvSpPr>
        <p:spPr>
          <a:xfrm>
            <a:off x="726591" y="1935645"/>
            <a:ext cx="1971000" cy="1972500"/>
          </a:xfrm>
          <a:prstGeom prst="ellipse">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06" name="Google Shape;906;p71"/>
          <p:cNvSpPr txBox="1"/>
          <p:nvPr/>
        </p:nvSpPr>
        <p:spPr>
          <a:xfrm>
            <a:off x="580187" y="2058498"/>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2"/>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912" name="Google Shape;912;p72"/>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913" name="Google Shape;913;p72"/>
          <p:cNvSpPr/>
          <p:nvPr/>
        </p:nvSpPr>
        <p:spPr>
          <a:xfrm>
            <a:off x="606350" y="993150"/>
            <a:ext cx="3805500" cy="3606600"/>
          </a:xfrm>
          <a:prstGeom prst="ellipse">
            <a:avLst/>
          </a:prstGeom>
          <a:solidFill>
            <a:srgbClr val="F9D4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14" name="Google Shape;914;p72"/>
          <p:cNvSpPr txBox="1"/>
          <p:nvPr/>
        </p:nvSpPr>
        <p:spPr>
          <a:xfrm>
            <a:off x="10269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TAM</a:t>
            </a:r>
            <a:endParaRPr b="1" sz="1767" cap="none">
              <a:solidFill>
                <a:schemeClr val="dk1"/>
              </a:solidFill>
              <a:latin typeface="Helvetica Neue"/>
              <a:ea typeface="Helvetica Neue"/>
              <a:cs typeface="Helvetica Neue"/>
              <a:sym typeface="Helvetica Neue"/>
            </a:endParaRPr>
          </a:p>
        </p:txBody>
      </p:sp>
      <p:sp>
        <p:nvSpPr>
          <p:cNvPr id="915" name="Google Shape;915;p72"/>
          <p:cNvSpPr/>
          <p:nvPr/>
        </p:nvSpPr>
        <p:spPr>
          <a:xfrm>
            <a:off x="956600" y="1499200"/>
            <a:ext cx="3105000" cy="3011400"/>
          </a:xfrm>
          <a:prstGeom prst="ellipse">
            <a:avLst/>
          </a:prstGeom>
          <a:solidFill>
            <a:srgbClr val="F4A3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16" name="Google Shape;916;p72"/>
          <p:cNvSpPr txBox="1"/>
          <p:nvPr/>
        </p:nvSpPr>
        <p:spPr>
          <a:xfrm>
            <a:off x="10269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SAM</a:t>
            </a:r>
            <a:endParaRPr b="1" sz="1767" cap="none">
              <a:solidFill>
                <a:schemeClr val="lt1"/>
              </a:solidFill>
              <a:latin typeface="Helvetica Neue"/>
              <a:ea typeface="Helvetica Neue"/>
              <a:cs typeface="Helvetica Neue"/>
              <a:sym typeface="Helvetica Neue"/>
            </a:endParaRPr>
          </a:p>
        </p:txBody>
      </p:sp>
      <p:sp>
        <p:nvSpPr>
          <p:cNvPr id="917" name="Google Shape;917;p72"/>
          <p:cNvSpPr/>
          <p:nvPr/>
        </p:nvSpPr>
        <p:spPr>
          <a:xfrm>
            <a:off x="1218650" y="1980700"/>
            <a:ext cx="2580900" cy="2529900"/>
          </a:xfrm>
          <a:prstGeom prst="ellipse">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18" name="Google Shape;918;p72"/>
          <p:cNvSpPr txBox="1"/>
          <p:nvPr/>
        </p:nvSpPr>
        <p:spPr>
          <a:xfrm>
            <a:off x="10269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919" name="Google Shape;919;p72"/>
          <p:cNvSpPr/>
          <p:nvPr/>
        </p:nvSpPr>
        <p:spPr>
          <a:xfrm>
            <a:off x="3303850" y="1151925"/>
            <a:ext cx="19128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2"/>
          <p:cNvSpPr txBox="1"/>
          <p:nvPr/>
        </p:nvSpPr>
        <p:spPr>
          <a:xfrm>
            <a:off x="5394400" y="982700"/>
            <a:ext cx="3470700" cy="251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Total Addressable Market (TAM)</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TAM consumers, we can define them without the constraint of having preference for RTD beverages. This is because RTD alcoholic beverages are a fairly new category of alcoholic beverages and its popularity is expected to increase in coming years.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Estimated per capita sales of sour pods = 7.96 * 68.5%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CA$</a:t>
            </a:r>
            <a:r>
              <a:rPr b="1" lang="en" sz="1100">
                <a:solidFill>
                  <a:schemeClr val="dk1"/>
                </a:solidFill>
                <a:latin typeface="Calibri"/>
                <a:ea typeface="Calibri"/>
                <a:cs typeface="Calibri"/>
                <a:sym typeface="Calibri"/>
              </a:rPr>
              <a:t>5.45</a:t>
            </a:r>
            <a:r>
              <a:rPr lang="en" sz="1100">
                <a:solidFill>
                  <a:schemeClr val="dk1"/>
                </a:solidFill>
                <a:latin typeface="Calibri"/>
                <a:ea typeface="Calibri"/>
                <a:cs typeface="Calibri"/>
                <a:sym typeface="Calibri"/>
              </a:rPr>
              <a:t> (more than double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3"/>
          <p:cNvSpPr/>
          <p:nvPr/>
        </p:nvSpPr>
        <p:spPr>
          <a:xfrm>
            <a:off x="606350" y="993150"/>
            <a:ext cx="3805500" cy="3606600"/>
          </a:xfrm>
          <a:prstGeom prst="ellipse">
            <a:avLst/>
          </a:prstGeom>
          <a:solidFill>
            <a:srgbClr val="F9D4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26" name="Google Shape;926;p73"/>
          <p:cNvSpPr txBox="1"/>
          <p:nvPr/>
        </p:nvSpPr>
        <p:spPr>
          <a:xfrm>
            <a:off x="10269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TAM</a:t>
            </a:r>
            <a:endParaRPr b="1" sz="1767" cap="none">
              <a:solidFill>
                <a:schemeClr val="dk1"/>
              </a:solidFill>
              <a:latin typeface="Helvetica Neue"/>
              <a:ea typeface="Helvetica Neue"/>
              <a:cs typeface="Helvetica Neue"/>
              <a:sym typeface="Helvetica Neue"/>
            </a:endParaRPr>
          </a:p>
        </p:txBody>
      </p:sp>
      <p:sp>
        <p:nvSpPr>
          <p:cNvPr id="927" name="Google Shape;927;p73"/>
          <p:cNvSpPr/>
          <p:nvPr/>
        </p:nvSpPr>
        <p:spPr>
          <a:xfrm>
            <a:off x="956600" y="1499200"/>
            <a:ext cx="3105000" cy="3011400"/>
          </a:xfrm>
          <a:prstGeom prst="ellipse">
            <a:avLst/>
          </a:prstGeom>
          <a:solidFill>
            <a:srgbClr val="F4A3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28" name="Google Shape;928;p73"/>
          <p:cNvSpPr txBox="1"/>
          <p:nvPr/>
        </p:nvSpPr>
        <p:spPr>
          <a:xfrm>
            <a:off x="10269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SAM</a:t>
            </a:r>
            <a:endParaRPr b="1" sz="1767" cap="none">
              <a:solidFill>
                <a:schemeClr val="lt1"/>
              </a:solidFill>
              <a:latin typeface="Helvetica Neue"/>
              <a:ea typeface="Helvetica Neue"/>
              <a:cs typeface="Helvetica Neue"/>
              <a:sym typeface="Helvetica Neue"/>
            </a:endParaRPr>
          </a:p>
        </p:txBody>
      </p:sp>
      <p:sp>
        <p:nvSpPr>
          <p:cNvPr id="929" name="Google Shape;929;p73"/>
          <p:cNvSpPr/>
          <p:nvPr/>
        </p:nvSpPr>
        <p:spPr>
          <a:xfrm>
            <a:off x="1218650" y="1980700"/>
            <a:ext cx="2580900" cy="2529900"/>
          </a:xfrm>
          <a:prstGeom prst="ellipse">
            <a:avLst/>
          </a:prstGeom>
          <a:solidFill>
            <a:srgbClr val="3B40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930" name="Google Shape;930;p73"/>
          <p:cNvSpPr txBox="1"/>
          <p:nvPr/>
        </p:nvSpPr>
        <p:spPr>
          <a:xfrm>
            <a:off x="10269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931" name="Google Shape;931;p7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932" name="Google Shape;932;p73"/>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933" name="Google Shape;933;p73"/>
          <p:cNvSpPr/>
          <p:nvPr/>
        </p:nvSpPr>
        <p:spPr>
          <a:xfrm>
            <a:off x="2853325" y="2138275"/>
            <a:ext cx="20562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3"/>
          <p:cNvSpPr txBox="1"/>
          <p:nvPr/>
        </p:nvSpPr>
        <p:spPr>
          <a:xfrm>
            <a:off x="5046375" y="634975"/>
            <a:ext cx="3724500" cy="407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Serviceable Obtainable Market (SOM)</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SOM consumers, we can define them by adding additional constraints to our existing SAM constraints. One such could be that our consumers are mostly likely to drink sour pods at their home or some other specific settings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2015, most common alcohol drinking occasions among Canadians are:</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In the first rank, ‘consumed when relaxing/after work/ working around home’ which is our more specific target consumer- 27% (Nationalpost.com, 2015)</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In the second rank, ‘while watching a game’, also our target consumer that we want to incorporate - 21% (Nationalpost.com, 2015)</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Therefore, estimated per capita sales of sour pods = 2.56 * 48%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CA$</a:t>
            </a:r>
            <a:r>
              <a:rPr b="1" lang="en" sz="1100">
                <a:solidFill>
                  <a:schemeClr val="dk1"/>
                </a:solidFill>
                <a:latin typeface="Helvetica Neue"/>
                <a:ea typeface="Helvetica Neue"/>
                <a:cs typeface="Helvetica Neue"/>
                <a:sym typeface="Helvetica Neue"/>
              </a:rPr>
              <a:t>1.23</a:t>
            </a:r>
            <a:r>
              <a:rPr lang="en" sz="1100">
                <a:solidFill>
                  <a:schemeClr val="dk1"/>
                </a:solidFill>
                <a:latin typeface="Helvetica Neue"/>
                <a:ea typeface="Helvetica Neue"/>
                <a:cs typeface="Helvetica Neue"/>
                <a:sym typeface="Helvetica Neue"/>
              </a:rPr>
              <a:t> (more than about half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Industry Analysis</a:t>
            </a:r>
            <a:endParaRPr/>
          </a:p>
        </p:txBody>
      </p:sp>
      <p:sp>
        <p:nvSpPr>
          <p:cNvPr id="940" name="Google Shape;940;p74"/>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some industry trends we can address?</a:t>
            </a:r>
            <a:endParaRPr/>
          </a:p>
        </p:txBody>
      </p:sp>
      <p:sp>
        <p:nvSpPr>
          <p:cNvPr id="941" name="Google Shape;941;p74"/>
          <p:cNvSpPr/>
          <p:nvPr/>
        </p:nvSpPr>
        <p:spPr>
          <a:xfrm>
            <a:off x="775200" y="1792950"/>
            <a:ext cx="7593600" cy="1557600"/>
          </a:xfrm>
          <a:prstGeom prst="rect">
            <a:avLst/>
          </a:prstGeom>
          <a:solidFill>
            <a:srgbClr val="F9D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Helvetica Neue"/>
                <a:ea typeface="Helvetica Neue"/>
                <a:cs typeface="Helvetica Neue"/>
                <a:sym typeface="Helvetica Neue"/>
              </a:rPr>
              <a:t>FACT</a:t>
            </a:r>
            <a:r>
              <a:rPr lang="en" sz="1100">
                <a:latin typeface="Helvetica Neue"/>
                <a:ea typeface="Helvetica Neue"/>
                <a:cs typeface="Helvetica Neue"/>
                <a:sym typeface="Helvetica Neue"/>
              </a:rPr>
              <a:t>: </a:t>
            </a:r>
            <a:r>
              <a:rPr b="1" lang="en" sz="1100">
                <a:solidFill>
                  <a:schemeClr val="dk1"/>
                </a:solidFill>
                <a:latin typeface="Helvetica Neue"/>
                <a:ea typeface="Helvetica Neue"/>
                <a:cs typeface="Helvetica Neue"/>
                <a:sym typeface="Helvetica Neue"/>
              </a:rPr>
              <a:t>Alcohol ecommerce grew by more than 40% in 2020 </a:t>
            </a:r>
            <a:endParaRPr b="1"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Opportunity to establish ourselves in a relatively new online marketplace for at home cocktails</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Few competitors in this space</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71" name="Shape 171"/>
        <p:cNvGrpSpPr/>
        <p:nvPr/>
      </p:nvGrpSpPr>
      <p:grpSpPr>
        <a:xfrm>
          <a:off x="0" y="0"/>
          <a:ext cx="0" cy="0"/>
          <a:chOff x="0" y="0"/>
          <a:chExt cx="0" cy="0"/>
        </a:xfrm>
      </p:grpSpPr>
      <p:sp>
        <p:nvSpPr>
          <p:cNvPr id="172" name="Google Shape;172;p21"/>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Product</a:t>
            </a:r>
            <a:endParaRPr b="1" sz="6000">
              <a:solidFill>
                <a:schemeClr val="lt1"/>
              </a:solidFill>
              <a:latin typeface="Bebas Neue"/>
              <a:ea typeface="Bebas Neue"/>
              <a:cs typeface="Bebas Neue"/>
              <a:sym typeface="Bebas Neue"/>
            </a:endParaRPr>
          </a:p>
        </p:txBody>
      </p:sp>
      <p:pic>
        <p:nvPicPr>
          <p:cNvPr id="173" name="Google Shape;173;p21"/>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75"/>
          <p:cNvSpPr/>
          <p:nvPr/>
        </p:nvSpPr>
        <p:spPr>
          <a:xfrm>
            <a:off x="9066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5"/>
          <p:cNvSpPr/>
          <p:nvPr/>
        </p:nvSpPr>
        <p:spPr>
          <a:xfrm>
            <a:off x="1252850" y="1458525"/>
            <a:ext cx="1282800" cy="630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5"/>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sp>
        <p:nvSpPr>
          <p:cNvPr id="949" name="Google Shape;949;p75"/>
          <p:cNvSpPr/>
          <p:nvPr/>
        </p:nvSpPr>
        <p:spPr>
          <a:xfrm>
            <a:off x="31804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
          <p:cNvSpPr/>
          <p:nvPr/>
        </p:nvSpPr>
        <p:spPr>
          <a:xfrm>
            <a:off x="9066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5"/>
          <p:cNvSpPr/>
          <p:nvPr/>
        </p:nvSpPr>
        <p:spPr>
          <a:xfrm>
            <a:off x="31804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2" name="Google Shape;952;p75"/>
          <p:cNvCxnSpPr/>
          <p:nvPr/>
        </p:nvCxnSpPr>
        <p:spPr>
          <a:xfrm rot="10800000">
            <a:off x="954538" y="4114775"/>
            <a:ext cx="4390200" cy="12300"/>
          </a:xfrm>
          <a:prstGeom prst="straightConnector1">
            <a:avLst/>
          </a:prstGeom>
          <a:noFill/>
          <a:ln cap="flat" cmpd="sng" w="9525">
            <a:solidFill>
              <a:srgbClr val="595959"/>
            </a:solidFill>
            <a:prstDash val="solid"/>
            <a:round/>
            <a:headEnd len="med" w="med" type="triangle"/>
            <a:tailEnd len="med" w="med" type="none"/>
          </a:ln>
        </p:spPr>
      </p:cxnSp>
      <p:cxnSp>
        <p:nvCxnSpPr>
          <p:cNvPr id="953" name="Google Shape;953;p75"/>
          <p:cNvCxnSpPr/>
          <p:nvPr/>
        </p:nvCxnSpPr>
        <p:spPr>
          <a:xfrm>
            <a:off x="776225" y="1439452"/>
            <a:ext cx="23700" cy="2571600"/>
          </a:xfrm>
          <a:prstGeom prst="straightConnector1">
            <a:avLst/>
          </a:prstGeom>
          <a:noFill/>
          <a:ln cap="flat" cmpd="sng" w="9525">
            <a:solidFill>
              <a:srgbClr val="595959"/>
            </a:solidFill>
            <a:prstDash val="solid"/>
            <a:round/>
            <a:headEnd len="med" w="med" type="triangle"/>
            <a:tailEnd len="med" w="med" type="none"/>
          </a:ln>
        </p:spPr>
      </p:cxnSp>
      <p:sp>
        <p:nvSpPr>
          <p:cNvPr id="954" name="Google Shape;954;p75"/>
          <p:cNvSpPr txBox="1"/>
          <p:nvPr/>
        </p:nvSpPr>
        <p:spPr>
          <a:xfrm>
            <a:off x="4838564" y="4232290"/>
            <a:ext cx="534300" cy="338700"/>
          </a:xfrm>
          <a:prstGeom prst="rect">
            <a:avLst/>
          </a:prstGeom>
          <a:noFill/>
          <a:ln>
            <a:noFill/>
          </a:ln>
        </p:spPr>
        <p:txBody>
          <a:bodyPr anchorCtr="0" anchor="t" bIns="91425" lIns="90000"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955" name="Google Shape;955;p75"/>
          <p:cNvSpPr txBox="1"/>
          <p:nvPr/>
        </p:nvSpPr>
        <p:spPr>
          <a:xfrm>
            <a:off x="210989" y="1392040"/>
            <a:ext cx="534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956" name="Google Shape;956;p75"/>
          <p:cNvSpPr txBox="1"/>
          <p:nvPr/>
        </p:nvSpPr>
        <p:spPr>
          <a:xfrm>
            <a:off x="954539" y="4232290"/>
            <a:ext cx="53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957" name="Google Shape;957;p75"/>
          <p:cNvSpPr txBox="1"/>
          <p:nvPr/>
        </p:nvSpPr>
        <p:spPr>
          <a:xfrm>
            <a:off x="341512" y="3672350"/>
            <a:ext cx="45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958" name="Google Shape;958;p75"/>
          <p:cNvSpPr txBox="1"/>
          <p:nvPr/>
        </p:nvSpPr>
        <p:spPr>
          <a:xfrm>
            <a:off x="2782850" y="4232300"/>
            <a:ext cx="82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Price Point</a:t>
            </a:r>
            <a:endParaRPr sz="1000">
              <a:solidFill>
                <a:srgbClr val="7B7B7B"/>
              </a:solidFill>
              <a:latin typeface="Helvetica Neue"/>
              <a:ea typeface="Helvetica Neue"/>
              <a:cs typeface="Helvetica Neue"/>
              <a:sym typeface="Helvetica Neue"/>
            </a:endParaRPr>
          </a:p>
        </p:txBody>
      </p:sp>
      <p:sp>
        <p:nvSpPr>
          <p:cNvPr id="959" name="Google Shape;959;p75"/>
          <p:cNvSpPr txBox="1"/>
          <p:nvPr/>
        </p:nvSpPr>
        <p:spPr>
          <a:xfrm rot="-5400000">
            <a:off x="-435675" y="2582500"/>
            <a:ext cx="17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lvetica Neue"/>
                <a:ea typeface="Helvetica Neue"/>
                <a:cs typeface="Helvetica Neue"/>
                <a:sym typeface="Helvetica Neue"/>
              </a:rPr>
              <a:t>Eco-Friendliness</a:t>
            </a:r>
            <a:endParaRPr sz="1000">
              <a:solidFill>
                <a:srgbClr val="666666"/>
              </a:solidFill>
              <a:latin typeface="Helvetica Neue"/>
              <a:ea typeface="Helvetica Neue"/>
              <a:cs typeface="Helvetica Neue"/>
              <a:sym typeface="Helvetica Neue"/>
            </a:endParaRPr>
          </a:p>
        </p:txBody>
      </p:sp>
      <p:sp>
        <p:nvSpPr>
          <p:cNvPr id="960" name="Google Shape;960;p75"/>
          <p:cNvSpPr txBox="1"/>
          <p:nvPr/>
        </p:nvSpPr>
        <p:spPr>
          <a:xfrm>
            <a:off x="6007413" y="870950"/>
            <a:ext cx="2925600" cy="431100"/>
          </a:xfrm>
          <a:prstGeom prst="rect">
            <a:avLst/>
          </a:prstGeom>
          <a:solidFill>
            <a:srgbClr val="F9D449"/>
          </a:solidFill>
          <a:ln cap="flat" cmpd="sng" w="28575">
            <a:solidFill>
              <a:srgbClr val="000000"/>
            </a:solidFill>
            <a:prstDash val="solid"/>
            <a:miter lim="8000"/>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600">
                <a:solidFill>
                  <a:schemeClr val="dk1"/>
                </a:solidFill>
                <a:latin typeface="Roboto"/>
                <a:ea typeface="Roboto"/>
                <a:cs typeface="Roboto"/>
                <a:sym typeface="Roboto"/>
              </a:rPr>
              <a:t>Competitor Insights </a:t>
            </a:r>
            <a:endParaRPr b="1" sz="1600">
              <a:solidFill>
                <a:schemeClr val="dk1"/>
              </a:solidFill>
              <a:latin typeface="Roboto"/>
              <a:ea typeface="Roboto"/>
              <a:cs typeface="Roboto"/>
              <a:sym typeface="Roboto"/>
            </a:endParaRPr>
          </a:p>
        </p:txBody>
      </p:sp>
      <p:sp>
        <p:nvSpPr>
          <p:cNvPr id="961" name="Google Shape;961;p75"/>
          <p:cNvSpPr txBox="1"/>
          <p:nvPr/>
        </p:nvSpPr>
        <p:spPr>
          <a:xfrm>
            <a:off x="5943338" y="1089500"/>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8EBF5"/>
                </a:solidFill>
                <a:latin typeface="Roboto Black"/>
                <a:ea typeface="Roboto Black"/>
                <a:cs typeface="Roboto Black"/>
                <a:sym typeface="Roboto Black"/>
              </a:rPr>
              <a:t>1</a:t>
            </a:r>
            <a:endParaRPr sz="8000">
              <a:solidFill>
                <a:srgbClr val="E8EBF5"/>
              </a:solidFill>
              <a:latin typeface="Roboto Black"/>
              <a:ea typeface="Roboto Black"/>
              <a:cs typeface="Roboto Black"/>
              <a:sym typeface="Roboto Black"/>
            </a:endParaRPr>
          </a:p>
        </p:txBody>
      </p:sp>
      <p:sp>
        <p:nvSpPr>
          <p:cNvPr id="962" name="Google Shape;962;p75"/>
          <p:cNvSpPr txBox="1"/>
          <p:nvPr/>
        </p:nvSpPr>
        <p:spPr>
          <a:xfrm>
            <a:off x="5943338" y="2165387"/>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8EBF5"/>
                </a:solidFill>
                <a:latin typeface="Roboto Black"/>
                <a:ea typeface="Roboto Black"/>
                <a:cs typeface="Roboto Black"/>
                <a:sym typeface="Roboto Black"/>
              </a:rPr>
              <a:t>2</a:t>
            </a:r>
            <a:endParaRPr sz="8000">
              <a:solidFill>
                <a:srgbClr val="E8EBF5"/>
              </a:solidFill>
              <a:latin typeface="Roboto Black"/>
              <a:ea typeface="Roboto Black"/>
              <a:cs typeface="Roboto Black"/>
              <a:sym typeface="Roboto Black"/>
            </a:endParaRPr>
          </a:p>
        </p:txBody>
      </p:sp>
      <p:sp>
        <p:nvSpPr>
          <p:cNvPr id="963" name="Google Shape;963;p75"/>
          <p:cNvSpPr/>
          <p:nvPr/>
        </p:nvSpPr>
        <p:spPr>
          <a:xfrm>
            <a:off x="6339401" y="2618750"/>
            <a:ext cx="2728800" cy="63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Competitors packaging is not eco-friendly and relies heavily on the use of plastics. This does not support social and economic trends</a:t>
            </a:r>
            <a:endParaRPr sz="1100">
              <a:latin typeface="Helvetica Neue"/>
              <a:ea typeface="Helvetica Neue"/>
              <a:cs typeface="Helvetica Neue"/>
              <a:sym typeface="Helvetica Neue"/>
            </a:endParaRPr>
          </a:p>
        </p:txBody>
      </p:sp>
      <p:sp>
        <p:nvSpPr>
          <p:cNvPr id="964" name="Google Shape;964;p75"/>
          <p:cNvSpPr/>
          <p:nvPr/>
        </p:nvSpPr>
        <p:spPr>
          <a:xfrm>
            <a:off x="6302975" y="1539750"/>
            <a:ext cx="2524200" cy="77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Other whiskey sour pods require the use of a cocktail machine to serve</a:t>
            </a:r>
            <a:endParaRPr sz="1100">
              <a:solidFill>
                <a:schemeClr val="dk1"/>
              </a:solidFill>
              <a:latin typeface="Helvetica Neue"/>
              <a:ea typeface="Helvetica Neue"/>
              <a:cs typeface="Helvetica Neue"/>
              <a:sym typeface="Helvetica Neue"/>
            </a:endParaRPr>
          </a:p>
        </p:txBody>
      </p:sp>
      <p:sp>
        <p:nvSpPr>
          <p:cNvPr id="965" name="Google Shape;965;p75"/>
          <p:cNvSpPr/>
          <p:nvPr/>
        </p:nvSpPr>
        <p:spPr>
          <a:xfrm>
            <a:off x="1686850" y="955400"/>
            <a:ext cx="29256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Source Sans Pro"/>
                <a:ea typeface="Source Sans Pro"/>
                <a:cs typeface="Source Sans Pro"/>
                <a:sym typeface="Source Sans Pro"/>
              </a:rPr>
              <a:t>Selection Criteria:</a:t>
            </a:r>
            <a:r>
              <a:rPr lang="en" sz="1000">
                <a:solidFill>
                  <a:srgbClr val="000000"/>
                </a:solidFill>
                <a:latin typeface="Source Sans Pro"/>
                <a:ea typeface="Source Sans Pro"/>
                <a:cs typeface="Source Sans Pro"/>
                <a:sym typeface="Source Sans Pro"/>
              </a:rPr>
              <a:t> </a:t>
            </a:r>
            <a:r>
              <a:rPr lang="en" sz="1000">
                <a:solidFill>
                  <a:schemeClr val="dk1"/>
                </a:solidFill>
                <a:latin typeface="Helvetica Neue"/>
                <a:ea typeface="Helvetica Neue"/>
                <a:cs typeface="Helvetica Neue"/>
                <a:sym typeface="Helvetica Neue"/>
              </a:rPr>
              <a:t>Comparable size, Value proposition, Mission alignment , Location</a:t>
            </a:r>
            <a:endParaRPr sz="800">
              <a:latin typeface="Helvetica Neue"/>
              <a:ea typeface="Helvetica Neue"/>
              <a:cs typeface="Helvetica Neue"/>
              <a:sym typeface="Helvetica Neue"/>
            </a:endParaRPr>
          </a:p>
        </p:txBody>
      </p:sp>
      <p:sp>
        <p:nvSpPr>
          <p:cNvPr id="966" name="Google Shape;966;p75"/>
          <p:cNvSpPr/>
          <p:nvPr/>
        </p:nvSpPr>
        <p:spPr>
          <a:xfrm>
            <a:off x="6007425" y="3716900"/>
            <a:ext cx="2925600" cy="779400"/>
          </a:xfrm>
          <a:prstGeom prst="rect">
            <a:avLst/>
          </a:prstGeom>
          <a:solidFill>
            <a:srgbClr val="F4A340"/>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Source Sans Pro"/>
                <a:ea typeface="Source Sans Pro"/>
                <a:cs typeface="Source Sans Pro"/>
                <a:sym typeface="Source Sans Pro"/>
              </a:rPr>
              <a:t>Creating a low-price, eco-friendly sour product is a strong differentiator amongst competitors</a:t>
            </a:r>
            <a:endParaRPr b="1" sz="1200">
              <a:solidFill>
                <a:srgbClr val="FFFFFF"/>
              </a:solidFill>
              <a:latin typeface="Source Sans Pro"/>
              <a:ea typeface="Source Sans Pro"/>
              <a:cs typeface="Source Sans Pro"/>
              <a:sym typeface="Source Sans Pro"/>
            </a:endParaRPr>
          </a:p>
        </p:txBody>
      </p:sp>
      <p:sp>
        <p:nvSpPr>
          <p:cNvPr id="967" name="Google Shape;967;p75"/>
          <p:cNvSpPr/>
          <p:nvPr/>
        </p:nvSpPr>
        <p:spPr>
          <a:xfrm rot="10800000">
            <a:off x="6171228" y="3454620"/>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969" name="Google Shape;969;p7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are our competitors?</a:t>
            </a:r>
            <a:endParaRPr/>
          </a:p>
        </p:txBody>
      </p:sp>
      <p:cxnSp>
        <p:nvCxnSpPr>
          <p:cNvPr id="970" name="Google Shape;970;p75"/>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pic>
        <p:nvPicPr>
          <p:cNvPr id="971" name="Google Shape;971;p75"/>
          <p:cNvPicPr preferRelativeResize="0"/>
          <p:nvPr/>
        </p:nvPicPr>
        <p:blipFill>
          <a:blip r:embed="rId3">
            <a:alphaModFix/>
          </a:blip>
          <a:stretch>
            <a:fillRect/>
          </a:stretch>
        </p:blipFill>
        <p:spPr>
          <a:xfrm>
            <a:off x="1059200" y="3246003"/>
            <a:ext cx="744624" cy="562196"/>
          </a:xfrm>
          <a:prstGeom prst="rect">
            <a:avLst/>
          </a:prstGeom>
          <a:noFill/>
          <a:ln>
            <a:noFill/>
          </a:ln>
        </p:spPr>
      </p:pic>
      <p:pic>
        <p:nvPicPr>
          <p:cNvPr id="972" name="Google Shape;972;p75"/>
          <p:cNvPicPr preferRelativeResize="0"/>
          <p:nvPr/>
        </p:nvPicPr>
        <p:blipFill>
          <a:blip r:embed="rId4">
            <a:alphaModFix/>
          </a:blip>
          <a:stretch>
            <a:fillRect/>
          </a:stretch>
        </p:blipFill>
        <p:spPr>
          <a:xfrm>
            <a:off x="3059950" y="2291138"/>
            <a:ext cx="1512060" cy="338700"/>
          </a:xfrm>
          <a:prstGeom prst="rect">
            <a:avLst/>
          </a:prstGeom>
          <a:noFill/>
          <a:ln>
            <a:noFill/>
          </a:ln>
        </p:spPr>
      </p:pic>
      <p:pic>
        <p:nvPicPr>
          <p:cNvPr id="973" name="Google Shape;973;p75"/>
          <p:cNvPicPr preferRelativeResize="0"/>
          <p:nvPr/>
        </p:nvPicPr>
        <p:blipFill>
          <a:blip r:embed="rId5">
            <a:alphaModFix/>
          </a:blip>
          <a:stretch>
            <a:fillRect/>
          </a:stretch>
        </p:blipFill>
        <p:spPr>
          <a:xfrm>
            <a:off x="2063100" y="3484084"/>
            <a:ext cx="825300" cy="465263"/>
          </a:xfrm>
          <a:prstGeom prst="rect">
            <a:avLst/>
          </a:prstGeom>
          <a:noFill/>
          <a:ln>
            <a:noFill/>
          </a:ln>
        </p:spPr>
      </p:pic>
      <p:pic>
        <p:nvPicPr>
          <p:cNvPr id="974" name="Google Shape;974;p75"/>
          <p:cNvPicPr preferRelativeResize="0"/>
          <p:nvPr/>
        </p:nvPicPr>
        <p:blipFill>
          <a:blip r:embed="rId6">
            <a:alphaModFix/>
          </a:blip>
          <a:stretch>
            <a:fillRect/>
          </a:stretch>
        </p:blipFill>
        <p:spPr>
          <a:xfrm>
            <a:off x="4612438" y="1816038"/>
            <a:ext cx="630600" cy="630600"/>
          </a:xfrm>
          <a:prstGeom prst="rect">
            <a:avLst/>
          </a:prstGeom>
          <a:noFill/>
          <a:ln>
            <a:noFill/>
          </a:ln>
        </p:spPr>
      </p:pic>
      <p:pic>
        <p:nvPicPr>
          <p:cNvPr id="975" name="Google Shape;975;p75"/>
          <p:cNvPicPr preferRelativeResize="0"/>
          <p:nvPr/>
        </p:nvPicPr>
        <p:blipFill>
          <a:blip r:embed="rId7">
            <a:alphaModFix/>
          </a:blip>
          <a:stretch>
            <a:fillRect/>
          </a:stretch>
        </p:blipFill>
        <p:spPr>
          <a:xfrm>
            <a:off x="4694347" y="2450894"/>
            <a:ext cx="548700" cy="548721"/>
          </a:xfrm>
          <a:prstGeom prst="rect">
            <a:avLst/>
          </a:prstGeom>
          <a:noFill/>
          <a:ln>
            <a:noFill/>
          </a:ln>
        </p:spPr>
      </p:pic>
      <p:pic>
        <p:nvPicPr>
          <p:cNvPr id="976" name="Google Shape;976;p75"/>
          <p:cNvPicPr preferRelativeResize="0"/>
          <p:nvPr/>
        </p:nvPicPr>
        <p:blipFill>
          <a:blip r:embed="rId8">
            <a:alphaModFix/>
          </a:blip>
          <a:stretch>
            <a:fillRect/>
          </a:stretch>
        </p:blipFill>
        <p:spPr>
          <a:xfrm rot="-155380">
            <a:off x="1327762" y="1500224"/>
            <a:ext cx="1132982" cy="54721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7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982" name="Google Shape;982;p7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Case Study: Mr. and Mrs. T</a:t>
            </a:r>
            <a:endParaRPr/>
          </a:p>
        </p:txBody>
      </p:sp>
      <p:pic>
        <p:nvPicPr>
          <p:cNvPr id="983" name="Google Shape;983;p76"/>
          <p:cNvPicPr preferRelativeResize="0"/>
          <p:nvPr/>
        </p:nvPicPr>
        <p:blipFill>
          <a:blip r:embed="rId3">
            <a:alphaModFix/>
          </a:blip>
          <a:stretch>
            <a:fillRect/>
          </a:stretch>
        </p:blipFill>
        <p:spPr>
          <a:xfrm>
            <a:off x="311227" y="1620406"/>
            <a:ext cx="3188475" cy="2407326"/>
          </a:xfrm>
          <a:prstGeom prst="rect">
            <a:avLst/>
          </a:prstGeom>
          <a:noFill/>
          <a:ln>
            <a:noFill/>
          </a:ln>
        </p:spPr>
      </p:pic>
      <p:sp>
        <p:nvSpPr>
          <p:cNvPr id="984" name="Google Shape;984;p76"/>
          <p:cNvSpPr/>
          <p:nvPr/>
        </p:nvSpPr>
        <p:spPr>
          <a:xfrm rot="5400000">
            <a:off x="2408025" y="2627263"/>
            <a:ext cx="3223200" cy="393600"/>
          </a:xfrm>
          <a:prstGeom prst="triangle">
            <a:avLst>
              <a:gd fmla="val 50000" name="adj"/>
            </a:avLst>
          </a:prstGeom>
          <a:solidFill>
            <a:srgbClr val="3B40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6"/>
          <p:cNvSpPr/>
          <p:nvPr/>
        </p:nvSpPr>
        <p:spPr>
          <a:xfrm>
            <a:off x="4526700" y="1076800"/>
            <a:ext cx="4328100" cy="3223200"/>
          </a:xfrm>
          <a:prstGeom prst="rect">
            <a:avLst/>
          </a:prstGeom>
          <a:solidFill>
            <a:srgbClr val="F9D44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Mr &amp; Mrs T offer a cheap low quality whiskey sour mixer that would be targeted to either first time consumers of the cocktail or those looking for a cheap mixer that resembles the taste of a whiskey sour. Their packaging is not environmentally friendly as it is sold in a plastic bottle and long term storage is questionable after the bottle is unsealed. One of the great benefits of our whiskey sour is that we use capsules (or pods) to preserve the flavour in each serving. </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7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991" name="Google Shape;991;p7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Case Study: Mr. and Mrs. T</a:t>
            </a:r>
            <a:endParaRPr/>
          </a:p>
        </p:txBody>
      </p:sp>
      <p:sp>
        <p:nvSpPr>
          <p:cNvPr id="992" name="Google Shape;992;p77"/>
          <p:cNvSpPr/>
          <p:nvPr/>
        </p:nvSpPr>
        <p:spPr>
          <a:xfrm rot="5400000">
            <a:off x="2408025" y="2627263"/>
            <a:ext cx="3223200" cy="393600"/>
          </a:xfrm>
          <a:prstGeom prst="triangle">
            <a:avLst>
              <a:gd fmla="val 50000" name="adj"/>
            </a:avLst>
          </a:prstGeom>
          <a:solidFill>
            <a:srgbClr val="3B40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7"/>
          <p:cNvSpPr/>
          <p:nvPr/>
        </p:nvSpPr>
        <p:spPr>
          <a:xfrm>
            <a:off x="4526700" y="1076800"/>
            <a:ext cx="4328100" cy="3223200"/>
          </a:xfrm>
          <a:prstGeom prst="rect">
            <a:avLst/>
          </a:prstGeom>
          <a:solidFill>
            <a:srgbClr val="F9D449"/>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The Bartesian Whiskey Sour Cocktail Mix is our closest competitor since they offer a relatively high quality whiskey sour served in capsules. We believe that by sourcing our ingredients overseas we will be able to offer a high quality product and position ourselves at the top end of the market. Our pods will also be compatible with all cocktail mixers this way we can still target our competitors customers without forcing them to purchase new equipment.</a:t>
            </a:r>
            <a:endParaRPr sz="1200">
              <a:solidFill>
                <a:schemeClr val="dk1"/>
              </a:solidFill>
              <a:latin typeface="Helvetica Neue"/>
              <a:ea typeface="Helvetica Neue"/>
              <a:cs typeface="Helvetica Neue"/>
              <a:sym typeface="Helvetica Neue"/>
            </a:endParaRPr>
          </a:p>
        </p:txBody>
      </p:sp>
      <p:pic>
        <p:nvPicPr>
          <p:cNvPr id="994" name="Google Shape;994;p77"/>
          <p:cNvPicPr preferRelativeResize="0"/>
          <p:nvPr/>
        </p:nvPicPr>
        <p:blipFill>
          <a:blip r:embed="rId3">
            <a:alphaModFix/>
          </a:blip>
          <a:stretch>
            <a:fillRect/>
          </a:stretch>
        </p:blipFill>
        <p:spPr>
          <a:xfrm>
            <a:off x="352300" y="2470151"/>
            <a:ext cx="3160249" cy="70784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7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1000" name="Google Shape;1000;p7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Speculative Assumptions and Insights (CDSTEP)</a:t>
            </a:r>
            <a:endParaRPr/>
          </a:p>
        </p:txBody>
      </p:sp>
      <p:sp>
        <p:nvSpPr>
          <p:cNvPr id="1001" name="Google Shape;1001;p78"/>
          <p:cNvSpPr txBox="1"/>
          <p:nvPr/>
        </p:nvSpPr>
        <p:spPr>
          <a:xfrm>
            <a:off x="569125" y="1181175"/>
            <a:ext cx="73449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Pods are still a new concept in the alcohol industry however advancements in technology have allowed us to offer a longer lasting and better tasting whiskey sour than our by-the-bottle competitors</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Shifts in social and economic trends have put an emphasis on preserving the environment and that is why part of our mission with our whiskey sour pods concept is to offer a sustainable and eco-friendly alternative to plastic bottles</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By establishing ourselves as an ecommerce business, we will be able to get a solid foothold in the current market as we can cast a wider net to our target market</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We also plan on capitalizing on the impact of COVID-19 by positioning ourselves as a restaurant style cocktail served at home.</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Insight: Partnership with Ooho</a:t>
            </a:r>
            <a:endParaRPr/>
          </a:p>
        </p:txBody>
      </p:sp>
      <p:sp>
        <p:nvSpPr>
          <p:cNvPr id="1007" name="Google Shape;1007;p79"/>
          <p:cNvSpPr txBox="1"/>
          <p:nvPr/>
        </p:nvSpPr>
        <p:spPr>
          <a:xfrm>
            <a:off x="918300" y="2049025"/>
            <a:ext cx="73074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Partnership with Ooho + Competitors lack of environmentally-friendly packaging = By partnering with Ooho, we have been able to make Sour Pods a completely biodegradable product, leaving no waste behind for future generations. None of our competition offer this, mainly using plastics or glass for their packaging. With the socio-economic trends shifting towards green solutions, we see this as an amazing opportunity to be a market leader. By having this distinct advantage, this is most definitely a factor we will be promoting during our marketing campaign. </a:t>
            </a:r>
            <a:endParaRPr sz="1100">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3C586"/>
        </a:solidFill>
      </p:bgPr>
    </p:bg>
    <p:spTree>
      <p:nvGrpSpPr>
        <p:cNvPr id="1011" name="Shape 1011"/>
        <p:cNvGrpSpPr/>
        <p:nvPr/>
      </p:nvGrpSpPr>
      <p:grpSpPr>
        <a:xfrm>
          <a:off x="0" y="0"/>
          <a:ext cx="0" cy="0"/>
          <a:chOff x="0" y="0"/>
          <a:chExt cx="0" cy="0"/>
        </a:xfrm>
      </p:grpSpPr>
      <p:sp>
        <p:nvSpPr>
          <p:cNvPr id="1012" name="Google Shape;1012;p80"/>
          <p:cNvSpPr txBox="1"/>
          <p:nvPr/>
        </p:nvSpPr>
        <p:spPr>
          <a:xfrm rot="-254">
            <a:off x="2544750" y="1397845"/>
            <a:ext cx="4054500" cy="25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dk1"/>
                </a:solidFill>
                <a:latin typeface="Bebas Neue"/>
                <a:ea typeface="Bebas Neue"/>
                <a:cs typeface="Bebas Neue"/>
                <a:sym typeface="Bebas Neue"/>
              </a:rPr>
              <a:t>STP</a:t>
            </a:r>
            <a:r>
              <a:rPr b="1" lang="en" sz="6000">
                <a:solidFill>
                  <a:schemeClr val="dk1"/>
                </a:solidFill>
                <a:latin typeface="Bebas Neue"/>
                <a:ea typeface="Bebas Neue"/>
                <a:cs typeface="Bebas Neue"/>
                <a:sym typeface="Bebas Neue"/>
              </a:rPr>
              <a:t> ANalysis</a:t>
            </a:r>
            <a:endParaRPr b="1" sz="6000">
              <a:solidFill>
                <a:schemeClr val="dk1"/>
              </a:solidFill>
              <a:latin typeface="Bebas Neue"/>
              <a:ea typeface="Bebas Neue"/>
              <a:cs typeface="Bebas Neue"/>
              <a:sym typeface="Bebas Neue"/>
            </a:endParaRPr>
          </a:p>
          <a:p>
            <a:pPr indent="0" lvl="0" marL="0" rtl="0" algn="ctr">
              <a:spcBef>
                <a:spcPts val="0"/>
              </a:spcBef>
              <a:spcAft>
                <a:spcPts val="0"/>
              </a:spcAft>
              <a:buNone/>
            </a:pPr>
            <a:r>
              <a:rPr b="1" lang="en" sz="2000">
                <a:solidFill>
                  <a:schemeClr val="dk1"/>
                </a:solidFill>
                <a:latin typeface="Bebas Neue"/>
                <a:ea typeface="Bebas Neue"/>
                <a:cs typeface="Bebas Neue"/>
                <a:sym typeface="Bebas Neue"/>
              </a:rPr>
              <a:t>(Component 2)</a:t>
            </a:r>
            <a:endParaRPr b="1" sz="2000">
              <a:solidFill>
                <a:schemeClr val="dk1"/>
              </a:solidFill>
              <a:latin typeface="Bebas Neue"/>
              <a:ea typeface="Bebas Neue"/>
              <a:cs typeface="Bebas Neue"/>
              <a:sym typeface="Bebas Neue"/>
            </a:endParaRPr>
          </a:p>
        </p:txBody>
      </p:sp>
      <p:pic>
        <p:nvPicPr>
          <p:cNvPr id="1013" name="Google Shape;1013;p80"/>
          <p:cNvPicPr preferRelativeResize="0"/>
          <p:nvPr/>
        </p:nvPicPr>
        <p:blipFill>
          <a:blip r:embed="rId4">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017" name="Shape 1017"/>
        <p:cNvGrpSpPr/>
        <p:nvPr/>
      </p:nvGrpSpPr>
      <p:grpSpPr>
        <a:xfrm>
          <a:off x="0" y="0"/>
          <a:ext cx="0" cy="0"/>
          <a:chOff x="0" y="0"/>
          <a:chExt cx="0" cy="0"/>
        </a:xfrm>
      </p:grpSpPr>
      <p:sp>
        <p:nvSpPr>
          <p:cNvPr id="1018" name="Google Shape;1018;p81"/>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Segmentation</a:t>
            </a:r>
            <a:endParaRPr b="1" sz="6000">
              <a:solidFill>
                <a:schemeClr val="lt1"/>
              </a:solidFill>
              <a:latin typeface="Bebas Neue"/>
              <a:ea typeface="Bebas Neue"/>
              <a:cs typeface="Bebas Neue"/>
              <a:sym typeface="Bebas Neue"/>
            </a:endParaRPr>
          </a:p>
        </p:txBody>
      </p:sp>
      <p:pic>
        <p:nvPicPr>
          <p:cNvPr id="1019" name="Google Shape;1019;p81"/>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1023" name="Shape 1023"/>
        <p:cNvGrpSpPr/>
        <p:nvPr/>
      </p:nvGrpSpPr>
      <p:grpSpPr>
        <a:xfrm>
          <a:off x="0" y="0"/>
          <a:ext cx="0" cy="0"/>
          <a:chOff x="0" y="0"/>
          <a:chExt cx="0" cy="0"/>
        </a:xfrm>
      </p:grpSpPr>
      <p:sp>
        <p:nvSpPr>
          <p:cNvPr id="1024" name="Google Shape;1024;p82"/>
          <p:cNvSpPr txBox="1"/>
          <p:nvPr/>
        </p:nvSpPr>
        <p:spPr>
          <a:xfrm>
            <a:off x="207100" y="1328850"/>
            <a:ext cx="4169700" cy="24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dk1"/>
                </a:solidFill>
                <a:latin typeface="Open Sans"/>
                <a:ea typeface="Open Sans"/>
                <a:cs typeface="Open Sans"/>
                <a:sym typeface="Open Sans"/>
              </a:rPr>
              <a:t>Considering startup limitations, SOUR will start its journey in Canada. This is ensuring that our beginning considers both internal company strengths (strong BC roots) and external market factors. Being a startup business, the main decision criteria in deciding an ideal target segment is </a:t>
            </a:r>
            <a:r>
              <a:rPr b="1" lang="en" sz="1300">
                <a:solidFill>
                  <a:schemeClr val="dk1"/>
                </a:solidFill>
                <a:latin typeface="Open Sans"/>
                <a:ea typeface="Open Sans"/>
                <a:cs typeface="Open Sans"/>
                <a:sym typeface="Open Sans"/>
              </a:rPr>
              <a:t>cost</a:t>
            </a:r>
            <a:r>
              <a:rPr lang="en" sz="1300">
                <a:solidFill>
                  <a:schemeClr val="dk1"/>
                </a:solidFill>
                <a:latin typeface="Open Sans"/>
                <a:ea typeface="Open Sans"/>
                <a:cs typeface="Open Sans"/>
                <a:sym typeface="Open Sans"/>
              </a:rPr>
              <a:t> of obtaining the desired data, and </a:t>
            </a:r>
            <a:r>
              <a:rPr b="1" lang="en" sz="1300">
                <a:solidFill>
                  <a:schemeClr val="dk1"/>
                </a:solidFill>
                <a:latin typeface="Open Sans"/>
                <a:ea typeface="Open Sans"/>
                <a:cs typeface="Open Sans"/>
                <a:sym typeface="Open Sans"/>
              </a:rPr>
              <a:t>potential market growth.</a:t>
            </a:r>
            <a:endParaRPr sz="1300">
              <a:solidFill>
                <a:schemeClr val="dk1"/>
              </a:solidFill>
              <a:latin typeface="Open Sans"/>
              <a:ea typeface="Open Sans"/>
              <a:cs typeface="Open Sans"/>
              <a:sym typeface="Open Sans"/>
            </a:endParaRPr>
          </a:p>
        </p:txBody>
      </p:sp>
      <p:sp>
        <p:nvSpPr>
          <p:cNvPr id="1025" name="Google Shape;1025;p82"/>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026" name="Google Shape;1026;p82"/>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1027" name="Google Shape;1027;p82"/>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1028" name="Google Shape;1028;p82"/>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83"/>
          <p:cNvPicPr preferRelativeResize="0"/>
          <p:nvPr/>
        </p:nvPicPr>
        <p:blipFill rotWithShape="1">
          <a:blip r:embed="rId3">
            <a:alphaModFix/>
          </a:blip>
          <a:srcRect b="0" l="6951" r="36394" t="4333"/>
          <a:stretch/>
        </p:blipFill>
        <p:spPr>
          <a:xfrm>
            <a:off x="0" y="958600"/>
            <a:ext cx="3315400" cy="3805175"/>
          </a:xfrm>
          <a:prstGeom prst="rect">
            <a:avLst/>
          </a:prstGeom>
          <a:noFill/>
          <a:ln>
            <a:noFill/>
          </a:ln>
        </p:spPr>
      </p:pic>
      <p:sp>
        <p:nvSpPr>
          <p:cNvPr id="1034" name="Google Shape;1034;p83"/>
          <p:cNvSpPr/>
          <p:nvPr/>
        </p:nvSpPr>
        <p:spPr>
          <a:xfrm rot="-5400000">
            <a:off x="6051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3"/>
          <p:cNvSpPr/>
          <p:nvPr/>
        </p:nvSpPr>
        <p:spPr>
          <a:xfrm>
            <a:off x="4759425" y="959717"/>
            <a:ext cx="1289400" cy="617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Demographic: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036" name="Google Shape;1036;p83"/>
          <p:cNvSpPr/>
          <p:nvPr/>
        </p:nvSpPr>
        <p:spPr>
          <a:xfrm>
            <a:off x="4759425" y="1685350"/>
            <a:ext cx="1289400" cy="1842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Open Sans"/>
                <a:ea typeface="Open Sans"/>
                <a:cs typeface="Open Sans"/>
                <a:sym typeface="Open Sans"/>
              </a:rPr>
              <a:t>Fact 1: </a:t>
            </a:r>
            <a:r>
              <a:rPr lang="en" sz="1000">
                <a:solidFill>
                  <a:schemeClr val="dk1"/>
                </a:solidFill>
                <a:latin typeface="Open Sans"/>
                <a:ea typeface="Open Sans"/>
                <a:cs typeface="Open Sans"/>
                <a:sym typeface="Open Sans"/>
              </a:rPr>
              <a:t>The highest consumption of alcohol in Canada is by those ages 18-34 years old at 33.5%, followed by 35-49 years old at 28.4% (McDiarmid, 2019)</a:t>
            </a:r>
            <a:endParaRPr sz="1000">
              <a:solidFill>
                <a:schemeClr val="dk1"/>
              </a:solidFill>
              <a:latin typeface="Open Sans"/>
              <a:ea typeface="Open Sans"/>
              <a:cs typeface="Open Sans"/>
              <a:sym typeface="Open Sans"/>
            </a:endParaRPr>
          </a:p>
        </p:txBody>
      </p:sp>
      <p:sp>
        <p:nvSpPr>
          <p:cNvPr id="1037" name="Google Shape;1037;p83"/>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038" name="Google Shape;1038;p83"/>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039" name="Google Shape;1039;p83"/>
          <p:cNvSpPr/>
          <p:nvPr/>
        </p:nvSpPr>
        <p:spPr>
          <a:xfrm>
            <a:off x="6165175" y="967963"/>
            <a:ext cx="12894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Rural</a:t>
            </a:r>
            <a:endParaRPr sz="900">
              <a:solidFill>
                <a:schemeClr val="lt1"/>
              </a:solidFill>
              <a:latin typeface="Open Sans"/>
              <a:ea typeface="Open Sans"/>
              <a:cs typeface="Open Sans"/>
              <a:sym typeface="Open Sans"/>
            </a:endParaRPr>
          </a:p>
        </p:txBody>
      </p:sp>
      <p:sp>
        <p:nvSpPr>
          <p:cNvPr id="1040" name="Google Shape;1040;p83"/>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041" name="Google Shape;1041;p8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#1</a:t>
            </a:r>
            <a:endParaRPr/>
          </a:p>
        </p:txBody>
      </p:sp>
      <p:sp>
        <p:nvSpPr>
          <p:cNvPr id="1042" name="Google Shape;1042;p83"/>
          <p:cNvSpPr txBox="1"/>
          <p:nvPr>
            <p:ph type="title"/>
          </p:nvPr>
        </p:nvSpPr>
        <p:spPr>
          <a:xfrm>
            <a:off x="250250" y="179502"/>
            <a:ext cx="8520600" cy="62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Young millennials living in rural areas that are environmentally conscious</a:t>
            </a:r>
            <a:endParaRPr/>
          </a:p>
        </p:txBody>
      </p:sp>
      <p:sp>
        <p:nvSpPr>
          <p:cNvPr id="1043" name="Google Shape;1043;p83"/>
          <p:cNvSpPr/>
          <p:nvPr/>
        </p:nvSpPr>
        <p:spPr>
          <a:xfrm>
            <a:off x="7570925" y="958600"/>
            <a:ext cx="1289400" cy="617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Psychographic: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Environmentalist lifestyle</a:t>
            </a:r>
            <a:endParaRPr sz="900">
              <a:solidFill>
                <a:schemeClr val="dk1"/>
              </a:solidFill>
              <a:latin typeface="Open Sans"/>
              <a:ea typeface="Open Sans"/>
              <a:cs typeface="Open Sans"/>
              <a:sym typeface="Open Sans"/>
            </a:endParaRPr>
          </a:p>
        </p:txBody>
      </p:sp>
      <p:sp>
        <p:nvSpPr>
          <p:cNvPr id="1044" name="Google Shape;1044;p83"/>
          <p:cNvSpPr/>
          <p:nvPr/>
        </p:nvSpPr>
        <p:spPr>
          <a:xfrm>
            <a:off x="6165175" y="1685350"/>
            <a:ext cx="1289400" cy="1842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 Canadians residing in rural areas are more likely to report heavy drinking (22.4%) compared to those living urban areas (18.4%) (McDiarmid, 2019)</a:t>
            </a:r>
            <a:endParaRPr sz="1000">
              <a:solidFill>
                <a:schemeClr val="lt1"/>
              </a:solidFill>
              <a:latin typeface="Open Sans"/>
              <a:ea typeface="Open Sans"/>
              <a:cs typeface="Open Sans"/>
              <a:sym typeface="Open Sans"/>
            </a:endParaRPr>
          </a:p>
        </p:txBody>
      </p:sp>
      <p:sp>
        <p:nvSpPr>
          <p:cNvPr id="1045" name="Google Shape;1045;p83"/>
          <p:cNvSpPr/>
          <p:nvPr/>
        </p:nvSpPr>
        <p:spPr>
          <a:xfrm>
            <a:off x="4759425" y="3920425"/>
            <a:ext cx="1289400" cy="795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Demographic:</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Adults aged 18-34 years old</a:t>
            </a:r>
            <a:endParaRPr sz="1000">
              <a:solidFill>
                <a:schemeClr val="dk1"/>
              </a:solidFill>
              <a:latin typeface="Open Sans"/>
              <a:ea typeface="Open Sans"/>
              <a:cs typeface="Open Sans"/>
              <a:sym typeface="Open Sans"/>
            </a:endParaRPr>
          </a:p>
        </p:txBody>
      </p:sp>
      <p:sp>
        <p:nvSpPr>
          <p:cNvPr id="1046" name="Google Shape;1046;p83"/>
          <p:cNvSpPr/>
          <p:nvPr/>
        </p:nvSpPr>
        <p:spPr>
          <a:xfrm>
            <a:off x="6165176" y="3936475"/>
            <a:ext cx="12894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Canadians in rural areas</a:t>
            </a:r>
            <a:endParaRPr sz="900">
              <a:solidFill>
                <a:schemeClr val="lt1"/>
              </a:solidFill>
              <a:latin typeface="Open Sans"/>
              <a:ea typeface="Open Sans"/>
              <a:cs typeface="Open Sans"/>
              <a:sym typeface="Open Sans"/>
            </a:endParaRPr>
          </a:p>
        </p:txBody>
      </p:sp>
      <p:sp>
        <p:nvSpPr>
          <p:cNvPr id="1047" name="Google Shape;1047;p83"/>
          <p:cNvSpPr/>
          <p:nvPr/>
        </p:nvSpPr>
        <p:spPr>
          <a:xfrm>
            <a:off x="7570926" y="3918250"/>
            <a:ext cx="1289400" cy="795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Psychographic: </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Those who are environmentally conscious</a:t>
            </a:r>
            <a:endParaRPr sz="900">
              <a:solidFill>
                <a:schemeClr val="dk1"/>
              </a:solidFill>
              <a:latin typeface="Open Sans"/>
              <a:ea typeface="Open Sans"/>
              <a:cs typeface="Open Sans"/>
              <a:sym typeface="Open Sans"/>
            </a:endParaRPr>
          </a:p>
        </p:txBody>
      </p:sp>
      <p:sp>
        <p:nvSpPr>
          <p:cNvPr id="1048" name="Google Shape;1048;p83"/>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3"/>
          <p:cNvSpPr/>
          <p:nvPr/>
        </p:nvSpPr>
        <p:spPr>
          <a:xfrm>
            <a:off x="7570925" y="1695175"/>
            <a:ext cx="1289400" cy="1842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Open Sans"/>
                <a:ea typeface="Open Sans"/>
                <a:cs typeface="Open Sans"/>
                <a:sym typeface="Open Sans"/>
              </a:rPr>
              <a:t>Fact 3: </a:t>
            </a:r>
            <a:r>
              <a:rPr lang="en" sz="1000">
                <a:solidFill>
                  <a:schemeClr val="dk1"/>
                </a:solidFill>
                <a:latin typeface="Open Sans"/>
                <a:ea typeface="Open Sans"/>
                <a:cs typeface="Open Sans"/>
                <a:sym typeface="Open Sans"/>
              </a:rPr>
              <a:t>58% of millennials say that they consider sustainability while shopping (Emmert, 2021) </a:t>
            </a:r>
            <a:endParaRPr sz="1000">
              <a:solidFill>
                <a:schemeClr val="dk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84"/>
          <p:cNvPicPr preferRelativeResize="0"/>
          <p:nvPr/>
        </p:nvPicPr>
        <p:blipFill rotWithShape="1">
          <a:blip r:embed="rId3">
            <a:alphaModFix/>
          </a:blip>
          <a:srcRect b="0" l="6951" r="36394" t="4333"/>
          <a:stretch/>
        </p:blipFill>
        <p:spPr>
          <a:xfrm>
            <a:off x="0" y="958600"/>
            <a:ext cx="3315400" cy="3805175"/>
          </a:xfrm>
          <a:prstGeom prst="rect">
            <a:avLst/>
          </a:prstGeom>
          <a:noFill/>
          <a:ln>
            <a:noFill/>
          </a:ln>
        </p:spPr>
      </p:pic>
      <p:sp>
        <p:nvSpPr>
          <p:cNvPr id="1055" name="Google Shape;1055;p84"/>
          <p:cNvSpPr/>
          <p:nvPr/>
        </p:nvSpPr>
        <p:spPr>
          <a:xfrm rot="-5400000">
            <a:off x="6051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4"/>
          <p:cNvSpPr/>
          <p:nvPr/>
        </p:nvSpPr>
        <p:spPr>
          <a:xfrm>
            <a:off x="4759425" y="959717"/>
            <a:ext cx="1289400" cy="617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Demographic: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057" name="Google Shape;1057;p84"/>
          <p:cNvSpPr/>
          <p:nvPr/>
        </p:nvSpPr>
        <p:spPr>
          <a:xfrm>
            <a:off x="4759425" y="1685350"/>
            <a:ext cx="1289400" cy="1842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The highest consumption of alcohol in Canada is by those ages 18-34 years old at 33.5%, followed by 35-49 years old at 28.4% (McDiarmid, 2019)</a:t>
            </a:r>
            <a:endParaRPr sz="1000">
              <a:solidFill>
                <a:schemeClr val="lt1"/>
              </a:solidFill>
              <a:latin typeface="Open Sans"/>
              <a:ea typeface="Open Sans"/>
              <a:cs typeface="Open Sans"/>
              <a:sym typeface="Open Sans"/>
            </a:endParaRPr>
          </a:p>
        </p:txBody>
      </p:sp>
      <p:sp>
        <p:nvSpPr>
          <p:cNvPr id="1058" name="Google Shape;1058;p84"/>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059" name="Google Shape;1059;p84"/>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060" name="Google Shape;1060;p84"/>
          <p:cNvSpPr/>
          <p:nvPr/>
        </p:nvSpPr>
        <p:spPr>
          <a:xfrm>
            <a:off x="6165175" y="967963"/>
            <a:ext cx="12894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Rural</a:t>
            </a:r>
            <a:endParaRPr sz="900">
              <a:solidFill>
                <a:schemeClr val="lt1"/>
              </a:solidFill>
              <a:latin typeface="Open Sans"/>
              <a:ea typeface="Open Sans"/>
              <a:cs typeface="Open Sans"/>
              <a:sym typeface="Open Sans"/>
            </a:endParaRPr>
          </a:p>
        </p:txBody>
      </p:sp>
      <p:sp>
        <p:nvSpPr>
          <p:cNvPr id="1061" name="Google Shape;1061;p84"/>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062" name="Google Shape;1062;p8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#1</a:t>
            </a:r>
            <a:endParaRPr/>
          </a:p>
        </p:txBody>
      </p:sp>
      <p:sp>
        <p:nvSpPr>
          <p:cNvPr id="1063" name="Google Shape;1063;p84"/>
          <p:cNvSpPr txBox="1"/>
          <p:nvPr>
            <p:ph type="title"/>
          </p:nvPr>
        </p:nvSpPr>
        <p:spPr>
          <a:xfrm>
            <a:off x="250250" y="179502"/>
            <a:ext cx="8520600" cy="62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Young millennials living in rural areas that are environmentally conscious</a:t>
            </a:r>
            <a:endParaRPr/>
          </a:p>
        </p:txBody>
      </p:sp>
      <p:sp>
        <p:nvSpPr>
          <p:cNvPr id="1064" name="Google Shape;1064;p84"/>
          <p:cNvSpPr/>
          <p:nvPr/>
        </p:nvSpPr>
        <p:spPr>
          <a:xfrm>
            <a:off x="7570925" y="958600"/>
            <a:ext cx="1289400" cy="617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Psychographic: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Environmentalist lifestyle</a:t>
            </a:r>
            <a:endParaRPr sz="900">
              <a:solidFill>
                <a:schemeClr val="dk1"/>
              </a:solidFill>
              <a:latin typeface="Open Sans"/>
              <a:ea typeface="Open Sans"/>
              <a:cs typeface="Open Sans"/>
              <a:sym typeface="Open Sans"/>
            </a:endParaRPr>
          </a:p>
        </p:txBody>
      </p:sp>
      <p:sp>
        <p:nvSpPr>
          <p:cNvPr id="1065" name="Google Shape;1065;p84"/>
          <p:cNvSpPr/>
          <p:nvPr/>
        </p:nvSpPr>
        <p:spPr>
          <a:xfrm>
            <a:off x="6165175" y="1685350"/>
            <a:ext cx="1289400" cy="1842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 Canadians residing in rural areas are more likely to report heavy drinking (22.4%) compared to those living urban areas (18.4%) (McDiarmid, 2019)</a:t>
            </a:r>
            <a:endParaRPr sz="1000">
              <a:solidFill>
                <a:schemeClr val="lt1"/>
              </a:solidFill>
              <a:latin typeface="Open Sans"/>
              <a:ea typeface="Open Sans"/>
              <a:cs typeface="Open Sans"/>
              <a:sym typeface="Open Sans"/>
            </a:endParaRPr>
          </a:p>
        </p:txBody>
      </p:sp>
      <p:sp>
        <p:nvSpPr>
          <p:cNvPr id="1066" name="Google Shape;1066;p84"/>
          <p:cNvSpPr/>
          <p:nvPr/>
        </p:nvSpPr>
        <p:spPr>
          <a:xfrm>
            <a:off x="4759425" y="3920425"/>
            <a:ext cx="1289400" cy="795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Demographic:</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1000">
                <a:solidFill>
                  <a:schemeClr val="dk1"/>
                </a:solidFill>
                <a:latin typeface="Open Sans"/>
                <a:ea typeface="Open Sans"/>
                <a:cs typeface="Open Sans"/>
                <a:sym typeface="Open Sans"/>
              </a:rPr>
              <a:t>Adults aged 18-34 years old</a:t>
            </a:r>
            <a:endParaRPr sz="1000">
              <a:solidFill>
                <a:schemeClr val="dk1"/>
              </a:solidFill>
              <a:latin typeface="Open Sans"/>
              <a:ea typeface="Open Sans"/>
              <a:cs typeface="Open Sans"/>
              <a:sym typeface="Open Sans"/>
            </a:endParaRPr>
          </a:p>
        </p:txBody>
      </p:sp>
      <p:sp>
        <p:nvSpPr>
          <p:cNvPr id="1067" name="Google Shape;1067;p84"/>
          <p:cNvSpPr/>
          <p:nvPr/>
        </p:nvSpPr>
        <p:spPr>
          <a:xfrm>
            <a:off x="6165176" y="3936475"/>
            <a:ext cx="12894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Canadians in rural areas</a:t>
            </a:r>
            <a:endParaRPr sz="900">
              <a:solidFill>
                <a:schemeClr val="lt1"/>
              </a:solidFill>
              <a:latin typeface="Open Sans"/>
              <a:ea typeface="Open Sans"/>
              <a:cs typeface="Open Sans"/>
              <a:sym typeface="Open Sans"/>
            </a:endParaRPr>
          </a:p>
        </p:txBody>
      </p:sp>
      <p:sp>
        <p:nvSpPr>
          <p:cNvPr id="1068" name="Google Shape;1068;p84"/>
          <p:cNvSpPr/>
          <p:nvPr/>
        </p:nvSpPr>
        <p:spPr>
          <a:xfrm>
            <a:off x="7570926" y="3918250"/>
            <a:ext cx="1289400" cy="795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Psychographic: </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Those who are environmentally conscious</a:t>
            </a:r>
            <a:endParaRPr sz="900">
              <a:solidFill>
                <a:schemeClr val="dk1"/>
              </a:solidFill>
              <a:latin typeface="Open Sans"/>
              <a:ea typeface="Open Sans"/>
              <a:cs typeface="Open Sans"/>
              <a:sym typeface="Open Sans"/>
            </a:endParaRPr>
          </a:p>
        </p:txBody>
      </p:sp>
      <p:sp>
        <p:nvSpPr>
          <p:cNvPr id="1069" name="Google Shape;1069;p84"/>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4"/>
          <p:cNvSpPr/>
          <p:nvPr/>
        </p:nvSpPr>
        <p:spPr>
          <a:xfrm>
            <a:off x="7570925" y="1695175"/>
            <a:ext cx="1289400" cy="1842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Open Sans"/>
                <a:ea typeface="Open Sans"/>
                <a:cs typeface="Open Sans"/>
                <a:sym typeface="Open Sans"/>
              </a:rPr>
              <a:t>Fact 3: </a:t>
            </a:r>
            <a:r>
              <a:rPr lang="en" sz="1000">
                <a:solidFill>
                  <a:schemeClr val="dk1"/>
                </a:solidFill>
                <a:latin typeface="Open Sans"/>
                <a:ea typeface="Open Sans"/>
                <a:cs typeface="Open Sans"/>
                <a:sym typeface="Open Sans"/>
              </a:rPr>
              <a:t>58% of millennials say that they consider sustainability while shopping (Emmert, 2021) </a:t>
            </a:r>
            <a:endParaRPr sz="1000">
              <a:solidFill>
                <a:schemeClr val="dk1"/>
              </a:solidFill>
              <a:latin typeface="Open Sans"/>
              <a:ea typeface="Open Sans"/>
              <a:cs typeface="Open Sans"/>
              <a:sym typeface="Open Sans"/>
            </a:endParaRPr>
          </a:p>
        </p:txBody>
      </p:sp>
      <p:sp>
        <p:nvSpPr>
          <p:cNvPr id="1071" name="Google Shape;1071;p84"/>
          <p:cNvSpPr/>
          <p:nvPr/>
        </p:nvSpPr>
        <p:spPr>
          <a:xfrm>
            <a:off x="-10375" y="-14175"/>
            <a:ext cx="9144000" cy="5157600"/>
          </a:xfrm>
          <a:prstGeom prst="rect">
            <a:avLst/>
          </a:prstGeom>
          <a:solidFill>
            <a:srgbClr val="EEEEEE">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4"/>
          <p:cNvSpPr/>
          <p:nvPr/>
        </p:nvSpPr>
        <p:spPr>
          <a:xfrm>
            <a:off x="-39000" y="2066225"/>
            <a:ext cx="9183000" cy="1231500"/>
          </a:xfrm>
          <a:prstGeom prst="rect">
            <a:avLst/>
          </a:prstGeom>
          <a:solidFill>
            <a:srgbClr val="F9D4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Insight: </a:t>
            </a:r>
            <a:r>
              <a:rPr b="1" lang="en" sz="1300">
                <a:solidFill>
                  <a:schemeClr val="dk1"/>
                </a:solidFill>
                <a:latin typeface="Open Sans"/>
                <a:ea typeface="Open Sans"/>
                <a:cs typeface="Open Sans"/>
                <a:sym typeface="Open Sans"/>
              </a:rPr>
              <a:t>Since the majority of millennials are inherently environmentally conscious and psychographic data is costly to obtain, it is not necessary to strategize using this data.</a:t>
            </a:r>
            <a:endParaRPr b="1">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2"/>
          <p:cNvPicPr preferRelativeResize="0"/>
          <p:nvPr/>
        </p:nvPicPr>
        <p:blipFill>
          <a:blip r:embed="rId3">
            <a:alphaModFix amt="94000"/>
          </a:blip>
          <a:stretch>
            <a:fillRect/>
          </a:stretch>
        </p:blipFill>
        <p:spPr>
          <a:xfrm>
            <a:off x="5355050" y="1830000"/>
            <a:ext cx="3626525" cy="3133400"/>
          </a:xfrm>
          <a:prstGeom prst="rect">
            <a:avLst/>
          </a:prstGeom>
          <a:noFill/>
          <a:ln>
            <a:noFill/>
          </a:ln>
        </p:spPr>
      </p:pic>
      <p:sp>
        <p:nvSpPr>
          <p:cNvPr id="179" name="Google Shape;179;p22"/>
          <p:cNvSpPr/>
          <p:nvPr/>
        </p:nvSpPr>
        <p:spPr>
          <a:xfrm>
            <a:off x="7006000" y="1900375"/>
            <a:ext cx="1975200" cy="871800"/>
          </a:xfrm>
          <a:prstGeom prst="roundRect">
            <a:avLst>
              <a:gd fmla="val 16667" name="adj"/>
            </a:avLst>
          </a:pr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nvSpPr>
        <p:spPr>
          <a:xfrm>
            <a:off x="7006000" y="1774525"/>
            <a:ext cx="1888800" cy="1123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6100">
                <a:solidFill>
                  <a:schemeClr val="lt1"/>
                </a:solidFill>
                <a:latin typeface="Bebas Neue"/>
                <a:ea typeface="Bebas Neue"/>
                <a:cs typeface="Bebas Neue"/>
                <a:sym typeface="Bebas Neue"/>
              </a:rPr>
              <a:t>SOUR</a:t>
            </a:r>
            <a:endParaRPr sz="6100">
              <a:solidFill>
                <a:schemeClr val="lt1"/>
              </a:solidFill>
            </a:endParaRPr>
          </a:p>
        </p:txBody>
      </p:sp>
      <p:pic>
        <p:nvPicPr>
          <p:cNvPr id="181" name="Google Shape;181;p22"/>
          <p:cNvPicPr preferRelativeResize="0"/>
          <p:nvPr/>
        </p:nvPicPr>
        <p:blipFill>
          <a:blip r:embed="rId4">
            <a:alphaModFix amt="92000"/>
          </a:blip>
          <a:stretch>
            <a:fillRect/>
          </a:stretch>
        </p:blipFill>
        <p:spPr>
          <a:xfrm>
            <a:off x="119125" y="2474275"/>
            <a:ext cx="2977024" cy="2489124"/>
          </a:xfrm>
          <a:prstGeom prst="rect">
            <a:avLst/>
          </a:prstGeom>
          <a:noFill/>
          <a:ln>
            <a:noFill/>
          </a:ln>
        </p:spPr>
      </p:pic>
      <p:pic>
        <p:nvPicPr>
          <p:cNvPr id="182" name="Google Shape;182;p22"/>
          <p:cNvPicPr preferRelativeResize="0"/>
          <p:nvPr/>
        </p:nvPicPr>
        <p:blipFill>
          <a:blip r:embed="rId5">
            <a:alphaModFix amt="87000"/>
          </a:blip>
          <a:stretch>
            <a:fillRect/>
          </a:stretch>
        </p:blipFill>
        <p:spPr>
          <a:xfrm>
            <a:off x="3096150" y="173250"/>
            <a:ext cx="2320199" cy="4790150"/>
          </a:xfrm>
          <a:prstGeom prst="rect">
            <a:avLst/>
          </a:prstGeom>
          <a:noFill/>
          <a:ln>
            <a:noFill/>
          </a:ln>
        </p:spPr>
      </p:pic>
      <p:pic>
        <p:nvPicPr>
          <p:cNvPr id="183" name="Google Shape;183;p22"/>
          <p:cNvPicPr preferRelativeResize="0"/>
          <p:nvPr/>
        </p:nvPicPr>
        <p:blipFill>
          <a:blip r:embed="rId6">
            <a:alphaModFix/>
          </a:blip>
          <a:stretch>
            <a:fillRect/>
          </a:stretch>
        </p:blipFill>
        <p:spPr>
          <a:xfrm rot="-4817797">
            <a:off x="8274331" y="1165957"/>
            <a:ext cx="515512" cy="515512"/>
          </a:xfrm>
          <a:prstGeom prst="rect">
            <a:avLst/>
          </a:prstGeom>
          <a:noFill/>
          <a:ln>
            <a:noFill/>
          </a:ln>
        </p:spPr>
      </p:pic>
      <p:pic>
        <p:nvPicPr>
          <p:cNvPr id="184" name="Google Shape;184;p22"/>
          <p:cNvPicPr preferRelativeResize="0"/>
          <p:nvPr/>
        </p:nvPicPr>
        <p:blipFill>
          <a:blip r:embed="rId7">
            <a:alphaModFix amt="87000"/>
          </a:blip>
          <a:stretch>
            <a:fillRect/>
          </a:stretch>
        </p:blipFill>
        <p:spPr>
          <a:xfrm>
            <a:off x="119125" y="822950"/>
            <a:ext cx="3096925" cy="1651325"/>
          </a:xfrm>
          <a:prstGeom prst="rect">
            <a:avLst/>
          </a:prstGeom>
          <a:noFill/>
          <a:ln>
            <a:noFill/>
          </a:ln>
        </p:spPr>
      </p:pic>
      <p:pic>
        <p:nvPicPr>
          <p:cNvPr id="185" name="Google Shape;185;p22"/>
          <p:cNvPicPr preferRelativeResize="0"/>
          <p:nvPr/>
        </p:nvPicPr>
        <p:blipFill rotWithShape="1">
          <a:blip r:embed="rId8">
            <a:alphaModFix amt="91000"/>
          </a:blip>
          <a:srcRect b="0" l="0" r="9428" t="22402"/>
          <a:stretch/>
        </p:blipFill>
        <p:spPr>
          <a:xfrm rot="-324887">
            <a:off x="92785" y="141004"/>
            <a:ext cx="3029720" cy="871784"/>
          </a:xfrm>
          <a:prstGeom prst="roundRect">
            <a:avLst>
              <a:gd fmla="val 16667" name="adj"/>
            </a:avLst>
          </a:prstGeom>
          <a:noFill/>
          <a:ln>
            <a:noFill/>
          </a:ln>
        </p:spPr>
      </p:pic>
      <p:pic>
        <p:nvPicPr>
          <p:cNvPr id="186" name="Google Shape;186;p22"/>
          <p:cNvPicPr preferRelativeResize="0"/>
          <p:nvPr/>
        </p:nvPicPr>
        <p:blipFill>
          <a:blip r:embed="rId9">
            <a:alphaModFix amt="88000"/>
          </a:blip>
          <a:stretch>
            <a:fillRect/>
          </a:stretch>
        </p:blipFill>
        <p:spPr>
          <a:xfrm>
            <a:off x="5416350" y="227400"/>
            <a:ext cx="3564850" cy="1602600"/>
          </a:xfrm>
          <a:prstGeom prst="rect">
            <a:avLst/>
          </a:prstGeom>
          <a:noFill/>
          <a:ln>
            <a:noFill/>
          </a:ln>
        </p:spPr>
      </p:pic>
      <p:sp>
        <p:nvSpPr>
          <p:cNvPr id="187" name="Google Shape;187;p22"/>
          <p:cNvSpPr/>
          <p:nvPr/>
        </p:nvSpPr>
        <p:spPr>
          <a:xfrm rot="-36">
            <a:off x="5814875" y="1288564"/>
            <a:ext cx="2728751" cy="270297"/>
          </a:xfrm>
          <a:prstGeom prst="rect">
            <a:avLst/>
          </a:prstGeom>
        </p:spPr>
        <p:txBody>
          <a:bodyPr>
            <a:prstTxWarp prst="textPlain"/>
          </a:bodyPr>
          <a:lstStyle/>
          <a:p>
            <a:pPr lvl="0" algn="ctr"/>
            <a:r>
              <a:rPr b="0" i="0">
                <a:ln>
                  <a:noFill/>
                </a:ln>
                <a:solidFill>
                  <a:schemeClr val="lt2"/>
                </a:solidFill>
                <a:latin typeface="Lobster"/>
              </a:rPr>
              <a:t>#drinkathome</a:t>
            </a:r>
          </a:p>
        </p:txBody>
      </p:sp>
      <p:sp>
        <p:nvSpPr>
          <p:cNvPr id="188" name="Google Shape;188;p22"/>
          <p:cNvSpPr txBox="1"/>
          <p:nvPr/>
        </p:nvSpPr>
        <p:spPr>
          <a:xfrm>
            <a:off x="1819175" y="1700050"/>
            <a:ext cx="51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85"/>
          <p:cNvPicPr preferRelativeResize="0"/>
          <p:nvPr/>
        </p:nvPicPr>
        <p:blipFill rotWithShape="1">
          <a:blip r:embed="rId3">
            <a:alphaModFix/>
          </a:blip>
          <a:srcRect b="0" l="24986" r="27554" t="0"/>
          <a:stretch/>
        </p:blipFill>
        <p:spPr>
          <a:xfrm>
            <a:off x="0" y="985350"/>
            <a:ext cx="3157798" cy="3742700"/>
          </a:xfrm>
          <a:prstGeom prst="rect">
            <a:avLst/>
          </a:prstGeom>
          <a:noFill/>
          <a:ln>
            <a:noFill/>
          </a:ln>
        </p:spPr>
      </p:pic>
      <p:sp>
        <p:nvSpPr>
          <p:cNvPr id="1078" name="Google Shape;1078;p85"/>
          <p:cNvSpPr/>
          <p:nvPr/>
        </p:nvSpPr>
        <p:spPr>
          <a:xfrm rot="-5400000">
            <a:off x="4527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5"/>
          <p:cNvSpPr/>
          <p:nvPr/>
        </p:nvSpPr>
        <p:spPr>
          <a:xfrm>
            <a:off x="4759425" y="976413"/>
            <a:ext cx="1881300" cy="617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Behavioural: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Convenience</a:t>
            </a:r>
            <a:endParaRPr sz="900">
              <a:solidFill>
                <a:schemeClr val="dk1"/>
              </a:solidFill>
              <a:latin typeface="Open Sans"/>
              <a:ea typeface="Open Sans"/>
              <a:cs typeface="Open Sans"/>
              <a:sym typeface="Open Sans"/>
            </a:endParaRPr>
          </a:p>
        </p:txBody>
      </p:sp>
      <p:sp>
        <p:nvSpPr>
          <p:cNvPr id="1080" name="Google Shape;1080;p85"/>
          <p:cNvSpPr/>
          <p:nvPr/>
        </p:nvSpPr>
        <p:spPr>
          <a:xfrm>
            <a:off x="4759400" y="176401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20% of Canadians who drink alcohol and have been staying at home more due to the COVID-19 pandemic 	(Canadian Centre on Substance Use and Addiction, 2020)</a:t>
            </a:r>
            <a:endParaRPr sz="1000">
              <a:solidFill>
                <a:schemeClr val="lt1"/>
              </a:solidFill>
              <a:latin typeface="Open Sans"/>
              <a:ea typeface="Open Sans"/>
              <a:cs typeface="Open Sans"/>
              <a:sym typeface="Open Sans"/>
            </a:endParaRPr>
          </a:p>
        </p:txBody>
      </p:sp>
      <p:sp>
        <p:nvSpPr>
          <p:cNvPr id="1081" name="Google Shape;1081;p85"/>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082" name="Google Shape;1082;p85"/>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083" name="Google Shape;1083;p85"/>
          <p:cNvSpPr/>
          <p:nvPr/>
        </p:nvSpPr>
        <p:spPr>
          <a:xfrm>
            <a:off x="6993150" y="976400"/>
            <a:ext cx="18813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BC</a:t>
            </a:r>
            <a:endParaRPr sz="900">
              <a:solidFill>
                <a:schemeClr val="lt1"/>
              </a:solidFill>
              <a:latin typeface="Open Sans"/>
              <a:ea typeface="Open Sans"/>
              <a:cs typeface="Open Sans"/>
              <a:sym typeface="Open Sans"/>
            </a:endParaRPr>
          </a:p>
        </p:txBody>
      </p:sp>
      <p:sp>
        <p:nvSpPr>
          <p:cNvPr id="1084" name="Google Shape;1084;p85"/>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085" name="Google Shape;1085;p8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#2</a:t>
            </a:r>
            <a:endParaRPr/>
          </a:p>
        </p:txBody>
      </p:sp>
      <p:sp>
        <p:nvSpPr>
          <p:cNvPr id="1086" name="Google Shape;1086;p8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Those located in BC that drink at home</a:t>
            </a:r>
            <a:endParaRPr/>
          </a:p>
        </p:txBody>
      </p:sp>
      <p:sp>
        <p:nvSpPr>
          <p:cNvPr id="1087" name="Google Shape;1087;p85"/>
          <p:cNvSpPr/>
          <p:nvPr/>
        </p:nvSpPr>
        <p:spPr>
          <a:xfrm>
            <a:off x="4759400" y="2370188"/>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Whiskey is the favorite beverage of 20% of British Columbians; this is the highest across the country (Conway, 2020)</a:t>
            </a:r>
            <a:endParaRPr sz="1000">
              <a:solidFill>
                <a:schemeClr val="lt1"/>
              </a:solidFill>
              <a:latin typeface="Open Sans"/>
              <a:ea typeface="Open Sans"/>
              <a:cs typeface="Open Sans"/>
              <a:sym typeface="Open Sans"/>
            </a:endParaRPr>
          </a:p>
        </p:txBody>
      </p:sp>
      <p:sp>
        <p:nvSpPr>
          <p:cNvPr id="1088" name="Google Shape;1088;p85"/>
          <p:cNvSpPr/>
          <p:nvPr/>
        </p:nvSpPr>
        <p:spPr>
          <a:xfrm>
            <a:off x="4759425" y="3920425"/>
            <a:ext cx="1881300" cy="795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Behavioural:</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Those who consume mostly when at home</a:t>
            </a:r>
            <a:endParaRPr sz="1000">
              <a:solidFill>
                <a:schemeClr val="dk1"/>
              </a:solidFill>
              <a:latin typeface="Open Sans"/>
              <a:ea typeface="Open Sans"/>
              <a:cs typeface="Open Sans"/>
              <a:sym typeface="Open Sans"/>
            </a:endParaRPr>
          </a:p>
        </p:txBody>
      </p:sp>
      <p:sp>
        <p:nvSpPr>
          <p:cNvPr id="1089" name="Google Shape;1089;p85"/>
          <p:cNvSpPr/>
          <p:nvPr/>
        </p:nvSpPr>
        <p:spPr>
          <a:xfrm>
            <a:off x="6950425" y="3905125"/>
            <a:ext cx="18813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Those who reside in British Columbia</a:t>
            </a:r>
            <a:endParaRPr sz="900">
              <a:solidFill>
                <a:schemeClr val="lt1"/>
              </a:solidFill>
              <a:latin typeface="Open Sans"/>
              <a:ea typeface="Open Sans"/>
              <a:cs typeface="Open Sans"/>
              <a:sym typeface="Open Sans"/>
            </a:endParaRPr>
          </a:p>
        </p:txBody>
      </p:sp>
      <p:sp>
        <p:nvSpPr>
          <p:cNvPr id="1090" name="Google Shape;1090;p85"/>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5"/>
          <p:cNvSpPr/>
          <p:nvPr/>
        </p:nvSpPr>
        <p:spPr>
          <a:xfrm>
            <a:off x="4759350" y="297636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58% of Canadians drink at home, and 16% at someone else's house for a combined 74% (Boesveld, 2015)</a:t>
            </a:r>
            <a:endParaRPr sz="1000">
              <a:solidFill>
                <a:schemeClr val="lt1"/>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86"/>
          <p:cNvPicPr preferRelativeResize="0"/>
          <p:nvPr/>
        </p:nvPicPr>
        <p:blipFill rotWithShape="1">
          <a:blip r:embed="rId3">
            <a:alphaModFix/>
          </a:blip>
          <a:srcRect b="0" l="24986" r="27554" t="0"/>
          <a:stretch/>
        </p:blipFill>
        <p:spPr>
          <a:xfrm>
            <a:off x="0" y="985350"/>
            <a:ext cx="3157798" cy="3742700"/>
          </a:xfrm>
          <a:prstGeom prst="rect">
            <a:avLst/>
          </a:prstGeom>
          <a:noFill/>
          <a:ln>
            <a:noFill/>
          </a:ln>
        </p:spPr>
      </p:pic>
      <p:sp>
        <p:nvSpPr>
          <p:cNvPr id="1097" name="Google Shape;1097;p86"/>
          <p:cNvSpPr/>
          <p:nvPr/>
        </p:nvSpPr>
        <p:spPr>
          <a:xfrm rot="-5400000">
            <a:off x="5289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6"/>
          <p:cNvSpPr/>
          <p:nvPr/>
        </p:nvSpPr>
        <p:spPr>
          <a:xfrm>
            <a:off x="4759425" y="976413"/>
            <a:ext cx="1881300" cy="617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Behavioural: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Convenience</a:t>
            </a:r>
            <a:endParaRPr sz="900">
              <a:solidFill>
                <a:schemeClr val="dk1"/>
              </a:solidFill>
              <a:latin typeface="Open Sans"/>
              <a:ea typeface="Open Sans"/>
              <a:cs typeface="Open Sans"/>
              <a:sym typeface="Open Sans"/>
            </a:endParaRPr>
          </a:p>
        </p:txBody>
      </p:sp>
      <p:sp>
        <p:nvSpPr>
          <p:cNvPr id="1099" name="Google Shape;1099;p86"/>
          <p:cNvSpPr/>
          <p:nvPr/>
        </p:nvSpPr>
        <p:spPr>
          <a:xfrm>
            <a:off x="4759400" y="176401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20% of Canadians who drink alcohol and have been staying at home more due to the COVID-19 pandemic 	(Canadian Centre on Substance Use and Addiction, 2020)</a:t>
            </a:r>
            <a:endParaRPr sz="1000">
              <a:solidFill>
                <a:schemeClr val="lt1"/>
              </a:solidFill>
              <a:latin typeface="Open Sans"/>
              <a:ea typeface="Open Sans"/>
              <a:cs typeface="Open Sans"/>
              <a:sym typeface="Open Sans"/>
            </a:endParaRPr>
          </a:p>
        </p:txBody>
      </p:sp>
      <p:sp>
        <p:nvSpPr>
          <p:cNvPr id="1100" name="Google Shape;1100;p86"/>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101" name="Google Shape;1101;p86"/>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102" name="Google Shape;1102;p86"/>
          <p:cNvSpPr/>
          <p:nvPr/>
        </p:nvSpPr>
        <p:spPr>
          <a:xfrm>
            <a:off x="6993150" y="976400"/>
            <a:ext cx="18813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BC</a:t>
            </a:r>
            <a:endParaRPr sz="900">
              <a:solidFill>
                <a:schemeClr val="lt1"/>
              </a:solidFill>
              <a:latin typeface="Open Sans"/>
              <a:ea typeface="Open Sans"/>
              <a:cs typeface="Open Sans"/>
              <a:sym typeface="Open Sans"/>
            </a:endParaRPr>
          </a:p>
        </p:txBody>
      </p:sp>
      <p:sp>
        <p:nvSpPr>
          <p:cNvPr id="1103" name="Google Shape;1103;p86"/>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104" name="Google Shape;1104;p8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#2</a:t>
            </a:r>
            <a:endParaRPr/>
          </a:p>
        </p:txBody>
      </p:sp>
      <p:sp>
        <p:nvSpPr>
          <p:cNvPr id="1105" name="Google Shape;1105;p8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Those located in BC that drink at home</a:t>
            </a:r>
            <a:endParaRPr/>
          </a:p>
        </p:txBody>
      </p:sp>
      <p:sp>
        <p:nvSpPr>
          <p:cNvPr id="1106" name="Google Shape;1106;p86"/>
          <p:cNvSpPr/>
          <p:nvPr/>
        </p:nvSpPr>
        <p:spPr>
          <a:xfrm>
            <a:off x="4759400" y="2370188"/>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Whiskey is the favorite beverage of 20% of British Columbians; this is the highest across the country (Conway, 2020)</a:t>
            </a:r>
            <a:endParaRPr sz="1000">
              <a:solidFill>
                <a:schemeClr val="lt1"/>
              </a:solidFill>
              <a:latin typeface="Open Sans"/>
              <a:ea typeface="Open Sans"/>
              <a:cs typeface="Open Sans"/>
              <a:sym typeface="Open Sans"/>
            </a:endParaRPr>
          </a:p>
        </p:txBody>
      </p:sp>
      <p:sp>
        <p:nvSpPr>
          <p:cNvPr id="1107" name="Google Shape;1107;p86"/>
          <p:cNvSpPr/>
          <p:nvPr/>
        </p:nvSpPr>
        <p:spPr>
          <a:xfrm>
            <a:off x="4759425" y="3920425"/>
            <a:ext cx="1881300" cy="795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Behavioural:</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Those who consume mostly when at home</a:t>
            </a:r>
            <a:endParaRPr sz="1000">
              <a:solidFill>
                <a:schemeClr val="dk1"/>
              </a:solidFill>
              <a:latin typeface="Open Sans"/>
              <a:ea typeface="Open Sans"/>
              <a:cs typeface="Open Sans"/>
              <a:sym typeface="Open Sans"/>
            </a:endParaRPr>
          </a:p>
        </p:txBody>
      </p:sp>
      <p:sp>
        <p:nvSpPr>
          <p:cNvPr id="1108" name="Google Shape;1108;p86"/>
          <p:cNvSpPr/>
          <p:nvPr/>
        </p:nvSpPr>
        <p:spPr>
          <a:xfrm>
            <a:off x="6950425" y="3905125"/>
            <a:ext cx="18813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Those who reside in British Columbia</a:t>
            </a:r>
            <a:endParaRPr sz="900">
              <a:solidFill>
                <a:schemeClr val="lt1"/>
              </a:solidFill>
              <a:latin typeface="Open Sans"/>
              <a:ea typeface="Open Sans"/>
              <a:cs typeface="Open Sans"/>
              <a:sym typeface="Open Sans"/>
            </a:endParaRPr>
          </a:p>
        </p:txBody>
      </p:sp>
      <p:sp>
        <p:nvSpPr>
          <p:cNvPr id="1109" name="Google Shape;1109;p86"/>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6"/>
          <p:cNvSpPr/>
          <p:nvPr/>
        </p:nvSpPr>
        <p:spPr>
          <a:xfrm>
            <a:off x="4759350" y="297636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58% of Canadians drink at home, and 16% at someone else's house for a combined 74% (Boesveld, 2015)</a:t>
            </a:r>
            <a:endParaRPr sz="1000">
              <a:solidFill>
                <a:schemeClr val="lt1"/>
              </a:solidFill>
              <a:latin typeface="Open Sans"/>
              <a:ea typeface="Open Sans"/>
              <a:cs typeface="Open Sans"/>
              <a:sym typeface="Open Sans"/>
            </a:endParaRPr>
          </a:p>
        </p:txBody>
      </p:sp>
      <p:sp>
        <p:nvSpPr>
          <p:cNvPr id="1111" name="Google Shape;1111;p86"/>
          <p:cNvSpPr/>
          <p:nvPr/>
        </p:nvSpPr>
        <p:spPr>
          <a:xfrm>
            <a:off x="-10375" y="-14175"/>
            <a:ext cx="9144000" cy="5157600"/>
          </a:xfrm>
          <a:prstGeom prst="rect">
            <a:avLst/>
          </a:prstGeom>
          <a:solidFill>
            <a:srgbClr val="EEEEEE">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6"/>
          <p:cNvSpPr/>
          <p:nvPr/>
        </p:nvSpPr>
        <p:spPr>
          <a:xfrm>
            <a:off x="-39000" y="2066225"/>
            <a:ext cx="9183000" cy="1231500"/>
          </a:xfrm>
          <a:prstGeom prst="rect">
            <a:avLst/>
          </a:prstGeom>
          <a:solidFill>
            <a:srgbClr val="F9D4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Insight: </a:t>
            </a:r>
            <a:r>
              <a:rPr b="1" lang="en" sz="1300">
                <a:solidFill>
                  <a:schemeClr val="dk1"/>
                </a:solidFill>
                <a:latin typeface="Open Sans"/>
                <a:ea typeface="Open Sans"/>
                <a:cs typeface="Open Sans"/>
                <a:sym typeface="Open Sans"/>
              </a:rPr>
              <a:t>Considering the costs of obtaining further behavioural data and the fact that the majority of Canadians are at home drinkers, segmenting behaviourally is not necessary for SOUR.</a:t>
            </a:r>
            <a:endParaRPr b="1">
              <a:solidFill>
                <a:schemeClr val="dk1"/>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pic>
        <p:nvPicPr>
          <p:cNvPr id="1117" name="Google Shape;1117;p87"/>
          <p:cNvPicPr preferRelativeResize="0"/>
          <p:nvPr/>
        </p:nvPicPr>
        <p:blipFill rotWithShape="1">
          <a:blip r:embed="rId3">
            <a:alphaModFix/>
          </a:blip>
          <a:srcRect b="0" l="20647" r="23014" t="0"/>
          <a:stretch/>
        </p:blipFill>
        <p:spPr>
          <a:xfrm>
            <a:off x="-1" y="949600"/>
            <a:ext cx="3223200" cy="3814200"/>
          </a:xfrm>
          <a:prstGeom prst="rect">
            <a:avLst/>
          </a:prstGeom>
          <a:noFill/>
          <a:ln>
            <a:noFill/>
          </a:ln>
        </p:spPr>
      </p:pic>
      <p:sp>
        <p:nvSpPr>
          <p:cNvPr id="1118" name="Google Shape;1118;p87"/>
          <p:cNvSpPr/>
          <p:nvPr/>
        </p:nvSpPr>
        <p:spPr>
          <a:xfrm rot="-5400000">
            <a:off x="5289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7"/>
          <p:cNvSpPr/>
          <p:nvPr/>
        </p:nvSpPr>
        <p:spPr>
          <a:xfrm>
            <a:off x="4759425" y="976400"/>
            <a:ext cx="1881300" cy="617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Demographic: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120" name="Google Shape;1120;p87"/>
          <p:cNvSpPr/>
          <p:nvPr/>
        </p:nvSpPr>
        <p:spPr>
          <a:xfrm>
            <a:off x="4759400" y="176401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14% of Canadians aged 18-34 years old mostly consume mixed drinks or cocktails among all other alcoholic beverages (</a:t>
            </a:r>
            <a:r>
              <a:rPr lang="en" sz="1000">
                <a:solidFill>
                  <a:schemeClr val="lt1"/>
                </a:solidFill>
                <a:latin typeface="Helvetica Neue"/>
                <a:ea typeface="Helvetica Neue"/>
                <a:cs typeface="Helvetica Neue"/>
                <a:sym typeface="Helvetica Neue"/>
              </a:rPr>
              <a:t>Forum Research, 2016).</a:t>
            </a:r>
            <a:endParaRPr sz="1000">
              <a:solidFill>
                <a:schemeClr val="lt1"/>
              </a:solidFill>
              <a:latin typeface="Open Sans"/>
              <a:ea typeface="Open Sans"/>
              <a:cs typeface="Open Sans"/>
              <a:sym typeface="Open Sans"/>
            </a:endParaRPr>
          </a:p>
        </p:txBody>
      </p:sp>
      <p:sp>
        <p:nvSpPr>
          <p:cNvPr id="1121" name="Google Shape;1121;p87"/>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122" name="Google Shape;1122;p87"/>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123" name="Google Shape;1123;p87"/>
          <p:cNvSpPr/>
          <p:nvPr/>
        </p:nvSpPr>
        <p:spPr>
          <a:xfrm>
            <a:off x="6979100" y="976413"/>
            <a:ext cx="18813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1124" name="Google Shape;1124;p87"/>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125" name="Google Shape;1125;p8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#3</a:t>
            </a:r>
            <a:endParaRPr/>
          </a:p>
        </p:txBody>
      </p:sp>
      <p:sp>
        <p:nvSpPr>
          <p:cNvPr id="1126" name="Google Shape;1126;p8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Young millennials residing in urban British Columbia</a:t>
            </a:r>
            <a:endParaRPr/>
          </a:p>
        </p:txBody>
      </p:sp>
      <p:sp>
        <p:nvSpPr>
          <p:cNvPr id="1127" name="Google Shape;1127;p87"/>
          <p:cNvSpPr/>
          <p:nvPr/>
        </p:nvSpPr>
        <p:spPr>
          <a:xfrm>
            <a:off x="4759400" y="2370188"/>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On average, the frequency of alcohol consumption is 17.5% higher in middle-high income Canadians (Conway, 2020)</a:t>
            </a:r>
            <a:endParaRPr sz="1000">
              <a:solidFill>
                <a:schemeClr val="lt1"/>
              </a:solidFill>
              <a:latin typeface="Open Sans"/>
              <a:ea typeface="Open Sans"/>
              <a:cs typeface="Open Sans"/>
              <a:sym typeface="Open Sans"/>
            </a:endParaRPr>
          </a:p>
        </p:txBody>
      </p:sp>
      <p:sp>
        <p:nvSpPr>
          <p:cNvPr id="1128" name="Google Shape;1128;p87"/>
          <p:cNvSpPr/>
          <p:nvPr/>
        </p:nvSpPr>
        <p:spPr>
          <a:xfrm>
            <a:off x="4759425" y="3920425"/>
            <a:ext cx="1881300" cy="795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Demographic:</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1000">
              <a:solidFill>
                <a:schemeClr val="dk1"/>
              </a:solidFill>
              <a:latin typeface="Open Sans"/>
              <a:ea typeface="Open Sans"/>
              <a:cs typeface="Open Sans"/>
              <a:sym typeface="Open Sans"/>
            </a:endParaRPr>
          </a:p>
        </p:txBody>
      </p:sp>
      <p:sp>
        <p:nvSpPr>
          <p:cNvPr id="1129" name="Google Shape;1129;p87"/>
          <p:cNvSpPr/>
          <p:nvPr/>
        </p:nvSpPr>
        <p:spPr>
          <a:xfrm>
            <a:off x="6950425" y="3905125"/>
            <a:ext cx="18813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Those who reside in urban British Columbia are most likely to enjoy whisky sours</a:t>
            </a:r>
            <a:endParaRPr sz="900">
              <a:solidFill>
                <a:schemeClr val="lt1"/>
              </a:solidFill>
              <a:latin typeface="Open Sans"/>
              <a:ea typeface="Open Sans"/>
              <a:cs typeface="Open Sans"/>
              <a:sym typeface="Open Sans"/>
            </a:endParaRPr>
          </a:p>
        </p:txBody>
      </p:sp>
      <p:sp>
        <p:nvSpPr>
          <p:cNvPr id="1130" name="Google Shape;1130;p87"/>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7"/>
          <p:cNvSpPr/>
          <p:nvPr/>
        </p:nvSpPr>
        <p:spPr>
          <a:xfrm>
            <a:off x="4759350" y="297636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Vancouver  has a rural-urban income inequality that is 2.5x higher than the national average (Fong, 2017)</a:t>
            </a:r>
            <a:endParaRPr sz="1000">
              <a:solidFill>
                <a:schemeClr val="lt1"/>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88"/>
          <p:cNvPicPr preferRelativeResize="0"/>
          <p:nvPr/>
        </p:nvPicPr>
        <p:blipFill rotWithShape="1">
          <a:blip r:embed="rId3">
            <a:alphaModFix/>
          </a:blip>
          <a:srcRect b="0" l="23183" r="19332" t="0"/>
          <a:stretch/>
        </p:blipFill>
        <p:spPr>
          <a:xfrm>
            <a:off x="0" y="976400"/>
            <a:ext cx="3265800" cy="3787400"/>
          </a:xfrm>
          <a:prstGeom prst="rect">
            <a:avLst/>
          </a:prstGeom>
          <a:noFill/>
          <a:ln>
            <a:noFill/>
          </a:ln>
        </p:spPr>
      </p:pic>
      <p:sp>
        <p:nvSpPr>
          <p:cNvPr id="1137" name="Google Shape;1137;p88"/>
          <p:cNvSpPr/>
          <p:nvPr/>
        </p:nvSpPr>
        <p:spPr>
          <a:xfrm rot="-5400000">
            <a:off x="571975" y="20403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8"/>
          <p:cNvSpPr/>
          <p:nvPr/>
        </p:nvSpPr>
        <p:spPr>
          <a:xfrm>
            <a:off x="4759425" y="976425"/>
            <a:ext cx="1881300" cy="617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Demographic: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139" name="Google Shape;1139;p88"/>
          <p:cNvSpPr/>
          <p:nvPr/>
        </p:nvSpPr>
        <p:spPr>
          <a:xfrm>
            <a:off x="4759400" y="176401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Calgary has a rural-urban income inequality that is 4x higher than the national average (Fong, 2017)</a:t>
            </a:r>
            <a:endParaRPr sz="1000">
              <a:solidFill>
                <a:schemeClr val="lt1"/>
              </a:solidFill>
              <a:latin typeface="Open Sans"/>
              <a:ea typeface="Open Sans"/>
              <a:cs typeface="Open Sans"/>
              <a:sym typeface="Open Sans"/>
            </a:endParaRPr>
          </a:p>
        </p:txBody>
      </p:sp>
      <p:sp>
        <p:nvSpPr>
          <p:cNvPr id="1140" name="Google Shape;1140;p88"/>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141" name="Google Shape;1141;p88"/>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142" name="Google Shape;1142;p88"/>
          <p:cNvSpPr/>
          <p:nvPr/>
        </p:nvSpPr>
        <p:spPr>
          <a:xfrm>
            <a:off x="6993275" y="976400"/>
            <a:ext cx="18813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1143" name="Google Shape;1143;p88"/>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144" name="Google Shape;1144;p8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#4</a:t>
            </a:r>
            <a:endParaRPr/>
          </a:p>
        </p:txBody>
      </p:sp>
      <p:sp>
        <p:nvSpPr>
          <p:cNvPr id="1145" name="Google Shape;1145;p8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Young millennials residing in urban Alberta</a:t>
            </a:r>
            <a:endParaRPr/>
          </a:p>
        </p:txBody>
      </p:sp>
      <p:sp>
        <p:nvSpPr>
          <p:cNvPr id="1146" name="Google Shape;1146;p88"/>
          <p:cNvSpPr/>
          <p:nvPr/>
        </p:nvSpPr>
        <p:spPr>
          <a:xfrm>
            <a:off x="4759400" y="2370188"/>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48% of Canadians' most common alcohol drinking occasions are when relaxing after work, or working at home, and while watching a sports game (</a:t>
            </a:r>
            <a:r>
              <a:rPr lang="en" sz="1000">
                <a:solidFill>
                  <a:schemeClr val="lt1"/>
                </a:solidFill>
                <a:latin typeface="Helvetica Neue"/>
                <a:ea typeface="Helvetica Neue"/>
                <a:cs typeface="Helvetica Neue"/>
                <a:sym typeface="Helvetica Neue"/>
              </a:rPr>
              <a:t>Nationalpost.com, 2015).</a:t>
            </a:r>
            <a:endParaRPr sz="1000">
              <a:solidFill>
                <a:schemeClr val="lt1"/>
              </a:solidFill>
              <a:latin typeface="Open Sans"/>
              <a:ea typeface="Open Sans"/>
              <a:cs typeface="Open Sans"/>
              <a:sym typeface="Open Sans"/>
            </a:endParaRPr>
          </a:p>
        </p:txBody>
      </p:sp>
      <p:sp>
        <p:nvSpPr>
          <p:cNvPr id="1147" name="Google Shape;1147;p88"/>
          <p:cNvSpPr/>
          <p:nvPr/>
        </p:nvSpPr>
        <p:spPr>
          <a:xfrm>
            <a:off x="6950425" y="3905125"/>
            <a:ext cx="18813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Alberta’s urban environment is significantly higher income than the rural demographic; they consume more drinks</a:t>
            </a:r>
            <a:endParaRPr sz="900">
              <a:solidFill>
                <a:schemeClr val="lt1"/>
              </a:solidFill>
              <a:latin typeface="Open Sans"/>
              <a:ea typeface="Open Sans"/>
              <a:cs typeface="Open Sans"/>
              <a:sym typeface="Open Sans"/>
            </a:endParaRPr>
          </a:p>
        </p:txBody>
      </p:sp>
      <p:sp>
        <p:nvSpPr>
          <p:cNvPr id="1148" name="Google Shape;1148;p88"/>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8"/>
          <p:cNvSpPr/>
          <p:nvPr/>
        </p:nvSpPr>
        <p:spPr>
          <a:xfrm>
            <a:off x="4759350" y="297636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10% of Albertans say that their favourite drink is whisky; second-highest in the country (Conway, 2020)</a:t>
            </a:r>
            <a:endParaRPr sz="1000">
              <a:solidFill>
                <a:schemeClr val="lt1"/>
              </a:solidFill>
              <a:latin typeface="Open Sans"/>
              <a:ea typeface="Open Sans"/>
              <a:cs typeface="Open Sans"/>
              <a:sym typeface="Open Sans"/>
            </a:endParaRPr>
          </a:p>
        </p:txBody>
      </p:sp>
      <p:sp>
        <p:nvSpPr>
          <p:cNvPr id="1150" name="Google Shape;1150;p88"/>
          <p:cNvSpPr/>
          <p:nvPr/>
        </p:nvSpPr>
        <p:spPr>
          <a:xfrm>
            <a:off x="4759425" y="3920425"/>
            <a:ext cx="1881300" cy="795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Demographic:</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900">
              <a:solidFill>
                <a:schemeClr val="dk1"/>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pic>
        <p:nvPicPr>
          <p:cNvPr id="1155" name="Google Shape;1155;p89"/>
          <p:cNvPicPr preferRelativeResize="0"/>
          <p:nvPr/>
        </p:nvPicPr>
        <p:blipFill rotWithShape="1">
          <a:blip r:embed="rId3">
            <a:alphaModFix/>
          </a:blip>
          <a:srcRect b="0" l="23183" r="19332" t="0"/>
          <a:stretch/>
        </p:blipFill>
        <p:spPr>
          <a:xfrm>
            <a:off x="0" y="976400"/>
            <a:ext cx="3265800" cy="3787400"/>
          </a:xfrm>
          <a:prstGeom prst="rect">
            <a:avLst/>
          </a:prstGeom>
          <a:noFill/>
          <a:ln>
            <a:noFill/>
          </a:ln>
        </p:spPr>
      </p:pic>
      <p:sp>
        <p:nvSpPr>
          <p:cNvPr id="1156" name="Google Shape;1156;p89"/>
          <p:cNvSpPr/>
          <p:nvPr/>
        </p:nvSpPr>
        <p:spPr>
          <a:xfrm rot="-5400000">
            <a:off x="571975" y="20403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9"/>
          <p:cNvSpPr/>
          <p:nvPr/>
        </p:nvSpPr>
        <p:spPr>
          <a:xfrm>
            <a:off x="4759425" y="976425"/>
            <a:ext cx="1881300" cy="6174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Open Sans"/>
                <a:ea typeface="Open Sans"/>
                <a:cs typeface="Open Sans"/>
                <a:sym typeface="Open Sans"/>
              </a:rPr>
              <a:t>Demographic: </a:t>
            </a:r>
            <a:endParaRPr b="1" sz="9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158" name="Google Shape;1158;p89"/>
          <p:cNvSpPr/>
          <p:nvPr/>
        </p:nvSpPr>
        <p:spPr>
          <a:xfrm>
            <a:off x="4759400" y="176401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Calgary has a rural-urban income inequality that is 4x higher than the national average (Fong, 2017)</a:t>
            </a:r>
            <a:endParaRPr sz="1000">
              <a:solidFill>
                <a:schemeClr val="lt1"/>
              </a:solidFill>
              <a:latin typeface="Open Sans"/>
              <a:ea typeface="Open Sans"/>
              <a:cs typeface="Open Sans"/>
              <a:sym typeface="Open Sans"/>
            </a:endParaRPr>
          </a:p>
        </p:txBody>
      </p:sp>
      <p:sp>
        <p:nvSpPr>
          <p:cNvPr id="1159" name="Google Shape;1159;p89"/>
          <p:cNvSpPr txBox="1"/>
          <p:nvPr/>
        </p:nvSpPr>
        <p:spPr>
          <a:xfrm>
            <a:off x="3147425" y="1107325"/>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Segments</a:t>
            </a:r>
            <a:endParaRPr b="1" sz="1000">
              <a:latin typeface="Open Sans"/>
              <a:ea typeface="Open Sans"/>
              <a:cs typeface="Open Sans"/>
              <a:sym typeface="Open Sans"/>
            </a:endParaRPr>
          </a:p>
        </p:txBody>
      </p:sp>
      <p:sp>
        <p:nvSpPr>
          <p:cNvPr id="1160" name="Google Shape;1160;p89"/>
          <p:cNvSpPr txBox="1"/>
          <p:nvPr/>
        </p:nvSpPr>
        <p:spPr>
          <a:xfrm>
            <a:off x="3147425" y="2793613"/>
            <a:ext cx="1659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Facts</a:t>
            </a:r>
            <a:endParaRPr b="1" sz="1000">
              <a:latin typeface="Open Sans"/>
              <a:ea typeface="Open Sans"/>
              <a:cs typeface="Open Sans"/>
              <a:sym typeface="Open Sans"/>
            </a:endParaRPr>
          </a:p>
        </p:txBody>
      </p:sp>
      <p:sp>
        <p:nvSpPr>
          <p:cNvPr id="1161" name="Google Shape;1161;p89"/>
          <p:cNvSpPr/>
          <p:nvPr/>
        </p:nvSpPr>
        <p:spPr>
          <a:xfrm>
            <a:off x="6993275" y="976400"/>
            <a:ext cx="1881300" cy="6174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Geographic:</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900">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1162" name="Google Shape;1162;p89"/>
          <p:cNvSpPr txBox="1"/>
          <p:nvPr/>
        </p:nvSpPr>
        <p:spPr>
          <a:xfrm>
            <a:off x="3147425" y="4056625"/>
            <a:ext cx="165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Open Sans"/>
                <a:ea typeface="Open Sans"/>
                <a:cs typeface="Open Sans"/>
                <a:sym typeface="Open Sans"/>
              </a:rPr>
              <a:t>Target Segmentation</a:t>
            </a:r>
            <a:endParaRPr b="1" sz="1000">
              <a:latin typeface="Open Sans"/>
              <a:ea typeface="Open Sans"/>
              <a:cs typeface="Open Sans"/>
              <a:sym typeface="Open Sans"/>
            </a:endParaRPr>
          </a:p>
          <a:p>
            <a:pPr indent="0" lvl="0" marL="0" rtl="0" algn="ctr">
              <a:spcBef>
                <a:spcPts val="0"/>
              </a:spcBef>
              <a:spcAft>
                <a:spcPts val="0"/>
              </a:spcAft>
              <a:buNone/>
            </a:pPr>
            <a:r>
              <a:rPr b="1" lang="en" sz="1000">
                <a:latin typeface="Open Sans"/>
                <a:ea typeface="Open Sans"/>
                <a:cs typeface="Open Sans"/>
                <a:sym typeface="Open Sans"/>
              </a:rPr>
              <a:t>Variables</a:t>
            </a:r>
            <a:endParaRPr b="1" sz="1000">
              <a:latin typeface="Open Sans"/>
              <a:ea typeface="Open Sans"/>
              <a:cs typeface="Open Sans"/>
              <a:sym typeface="Open Sans"/>
            </a:endParaRPr>
          </a:p>
        </p:txBody>
      </p:sp>
      <p:sp>
        <p:nvSpPr>
          <p:cNvPr id="1163" name="Google Shape;1163;p8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Segment #4</a:t>
            </a:r>
            <a:endParaRPr/>
          </a:p>
        </p:txBody>
      </p:sp>
      <p:sp>
        <p:nvSpPr>
          <p:cNvPr id="1164" name="Google Shape;1164;p8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Young millennials residing in urban Alberta</a:t>
            </a:r>
            <a:endParaRPr/>
          </a:p>
        </p:txBody>
      </p:sp>
      <p:sp>
        <p:nvSpPr>
          <p:cNvPr id="1165" name="Google Shape;1165;p89"/>
          <p:cNvSpPr/>
          <p:nvPr/>
        </p:nvSpPr>
        <p:spPr>
          <a:xfrm>
            <a:off x="4759400" y="2370188"/>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48% of Canadians' most common alcohol drinking occasions are when relaxing after work, or working at home, and while watching a sports game (</a:t>
            </a:r>
            <a:r>
              <a:rPr lang="en" sz="1000">
                <a:solidFill>
                  <a:schemeClr val="lt1"/>
                </a:solidFill>
                <a:latin typeface="Helvetica Neue"/>
                <a:ea typeface="Helvetica Neue"/>
                <a:cs typeface="Helvetica Neue"/>
                <a:sym typeface="Helvetica Neue"/>
              </a:rPr>
              <a:t>Nationalpost.com, 2015).</a:t>
            </a:r>
            <a:endParaRPr sz="1000">
              <a:solidFill>
                <a:schemeClr val="lt1"/>
              </a:solidFill>
              <a:latin typeface="Open Sans"/>
              <a:ea typeface="Open Sans"/>
              <a:cs typeface="Open Sans"/>
              <a:sym typeface="Open Sans"/>
            </a:endParaRPr>
          </a:p>
        </p:txBody>
      </p:sp>
      <p:sp>
        <p:nvSpPr>
          <p:cNvPr id="1166" name="Google Shape;1166;p89"/>
          <p:cNvSpPr/>
          <p:nvPr/>
        </p:nvSpPr>
        <p:spPr>
          <a:xfrm>
            <a:off x="6950425" y="3905125"/>
            <a:ext cx="1881300" cy="795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Open Sans"/>
                <a:ea typeface="Open Sans"/>
                <a:cs typeface="Open Sans"/>
                <a:sym typeface="Open Sans"/>
              </a:rPr>
              <a:t>Geographic:</a:t>
            </a:r>
            <a:endParaRPr b="1" sz="1100">
              <a:solidFill>
                <a:schemeClr val="lt1"/>
              </a:solidFill>
              <a:latin typeface="Open Sans"/>
              <a:ea typeface="Open Sans"/>
              <a:cs typeface="Open Sans"/>
              <a:sym typeface="Open Sans"/>
            </a:endParaRPr>
          </a:p>
          <a:p>
            <a:pPr indent="0" lvl="0" marL="0" rtl="0" algn="ctr">
              <a:spcBef>
                <a:spcPts val="0"/>
              </a:spcBef>
              <a:spcAft>
                <a:spcPts val="0"/>
              </a:spcAft>
              <a:buNone/>
            </a:pPr>
            <a:r>
              <a:rPr lang="en" sz="900">
                <a:solidFill>
                  <a:schemeClr val="lt1"/>
                </a:solidFill>
                <a:latin typeface="Open Sans"/>
                <a:ea typeface="Open Sans"/>
                <a:cs typeface="Open Sans"/>
                <a:sym typeface="Open Sans"/>
              </a:rPr>
              <a:t>Alberta’s urban environment is significantly higher income than the rural demographic; they consume more drinks</a:t>
            </a:r>
            <a:endParaRPr sz="900">
              <a:solidFill>
                <a:schemeClr val="lt1"/>
              </a:solidFill>
              <a:latin typeface="Open Sans"/>
              <a:ea typeface="Open Sans"/>
              <a:cs typeface="Open Sans"/>
              <a:sym typeface="Open Sans"/>
            </a:endParaRPr>
          </a:p>
        </p:txBody>
      </p:sp>
      <p:sp>
        <p:nvSpPr>
          <p:cNvPr id="1167" name="Google Shape;1167;p89"/>
          <p:cNvSpPr/>
          <p:nvPr/>
        </p:nvSpPr>
        <p:spPr>
          <a:xfrm rot="10800000">
            <a:off x="5198275" y="3656968"/>
            <a:ext cx="3223200" cy="181800"/>
          </a:xfrm>
          <a:prstGeom prst="triangle">
            <a:avLst>
              <a:gd fmla="val 50000" name="adj"/>
            </a:avLst>
          </a:prstGeom>
          <a:solidFill>
            <a:srgbClr val="E8E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9"/>
          <p:cNvSpPr/>
          <p:nvPr/>
        </p:nvSpPr>
        <p:spPr>
          <a:xfrm>
            <a:off x="4759350" y="2976363"/>
            <a:ext cx="4101000" cy="492600"/>
          </a:xfrm>
          <a:prstGeom prst="rect">
            <a:avLst/>
          </a:prstGeom>
          <a:solidFill>
            <a:srgbClr val="7890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10% of Albertans say that their favourite drink is whisky; second-highest in the country (Conway, 2020)</a:t>
            </a:r>
            <a:endParaRPr sz="1000">
              <a:solidFill>
                <a:schemeClr val="lt1"/>
              </a:solidFill>
              <a:latin typeface="Open Sans"/>
              <a:ea typeface="Open Sans"/>
              <a:cs typeface="Open Sans"/>
              <a:sym typeface="Open Sans"/>
            </a:endParaRPr>
          </a:p>
        </p:txBody>
      </p:sp>
      <p:sp>
        <p:nvSpPr>
          <p:cNvPr id="1169" name="Google Shape;1169;p89"/>
          <p:cNvSpPr/>
          <p:nvPr/>
        </p:nvSpPr>
        <p:spPr>
          <a:xfrm>
            <a:off x="4759425" y="3920425"/>
            <a:ext cx="1881300" cy="795600"/>
          </a:xfrm>
          <a:prstGeom prst="rect">
            <a:avLst/>
          </a:prstGeom>
          <a:solidFill>
            <a:srgbClr val="FCF1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pen Sans"/>
                <a:ea typeface="Open Sans"/>
                <a:cs typeface="Open Sans"/>
                <a:sym typeface="Open Sans"/>
              </a:rPr>
              <a:t>Demographic:</a:t>
            </a:r>
            <a:endParaRPr b="1" sz="1100">
              <a:solidFill>
                <a:schemeClr val="dk1"/>
              </a:solidFill>
              <a:latin typeface="Open Sans"/>
              <a:ea typeface="Open Sans"/>
              <a:cs typeface="Open Sans"/>
              <a:sym typeface="Open Sans"/>
            </a:endParaRPr>
          </a:p>
          <a:p>
            <a:pPr indent="0" lvl="0" marL="0" rtl="0" algn="ctr">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900">
              <a:solidFill>
                <a:schemeClr val="dk1"/>
              </a:solidFill>
              <a:latin typeface="Open Sans"/>
              <a:ea typeface="Open Sans"/>
              <a:cs typeface="Open Sans"/>
              <a:sym typeface="Open Sans"/>
            </a:endParaRPr>
          </a:p>
        </p:txBody>
      </p:sp>
      <p:sp>
        <p:nvSpPr>
          <p:cNvPr id="1170" name="Google Shape;1170;p89"/>
          <p:cNvSpPr/>
          <p:nvPr/>
        </p:nvSpPr>
        <p:spPr>
          <a:xfrm>
            <a:off x="-10375" y="-14175"/>
            <a:ext cx="9144000" cy="5157600"/>
          </a:xfrm>
          <a:prstGeom prst="rect">
            <a:avLst/>
          </a:prstGeom>
          <a:solidFill>
            <a:srgbClr val="EEEEEE">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9"/>
          <p:cNvSpPr/>
          <p:nvPr/>
        </p:nvSpPr>
        <p:spPr>
          <a:xfrm>
            <a:off x="-29875" y="1780900"/>
            <a:ext cx="9183000" cy="1689000"/>
          </a:xfrm>
          <a:prstGeom prst="rect">
            <a:avLst/>
          </a:prstGeom>
          <a:solidFill>
            <a:srgbClr val="F9D44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pen Sans"/>
                <a:ea typeface="Open Sans"/>
                <a:cs typeface="Open Sans"/>
                <a:sym typeface="Open Sans"/>
              </a:rPr>
              <a:t>Reasoning to separate BC and Alberta:</a:t>
            </a:r>
            <a:endParaRPr b="1">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When looking at the psychographic traits associated with the differing demographic data in those who reside in BC vs Alberta (for example employment), it is important to have different messaging strategies when it comes to marketing a product.</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These differing psychographic traits can include values and opinions and require different marketing messaging and strategies to target.</a:t>
            </a:r>
            <a:endParaRPr>
              <a:solidFill>
                <a:schemeClr val="dk1"/>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9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1177" name="Google Shape;1177;p9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Finding the right target segment </a:t>
            </a:r>
            <a:endParaRPr>
              <a:latin typeface="Open Sans"/>
              <a:ea typeface="Open Sans"/>
              <a:cs typeface="Open Sans"/>
              <a:sym typeface="Open Sans"/>
            </a:endParaRPr>
          </a:p>
        </p:txBody>
      </p:sp>
      <p:sp>
        <p:nvSpPr>
          <p:cNvPr id="1178" name="Google Shape;1178;p90"/>
          <p:cNvSpPr/>
          <p:nvPr/>
        </p:nvSpPr>
        <p:spPr>
          <a:xfrm>
            <a:off x="88909" y="3130325"/>
            <a:ext cx="8970300" cy="516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79" name="Google Shape;1179;p90"/>
          <p:cNvSpPr/>
          <p:nvPr/>
        </p:nvSpPr>
        <p:spPr>
          <a:xfrm>
            <a:off x="79962" y="2037025"/>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0" name="Google Shape;1180;p90"/>
          <p:cNvCxnSpPr/>
          <p:nvPr/>
        </p:nvCxnSpPr>
        <p:spPr>
          <a:xfrm>
            <a:off x="1128513" y="1533300"/>
            <a:ext cx="0" cy="2126400"/>
          </a:xfrm>
          <a:prstGeom prst="straightConnector1">
            <a:avLst/>
          </a:prstGeom>
          <a:noFill/>
          <a:ln cap="flat" cmpd="sng" w="9525">
            <a:solidFill>
              <a:srgbClr val="828A95"/>
            </a:solidFill>
            <a:prstDash val="dot"/>
            <a:round/>
            <a:headEnd len="med" w="med" type="none"/>
            <a:tailEnd len="med" w="med" type="none"/>
          </a:ln>
        </p:spPr>
      </p:cxnSp>
      <p:sp>
        <p:nvSpPr>
          <p:cNvPr id="1181" name="Google Shape;1181;p90"/>
          <p:cNvSpPr/>
          <p:nvPr/>
        </p:nvSpPr>
        <p:spPr>
          <a:xfrm>
            <a:off x="1103775" y="11078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#1</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800">
                <a:solidFill>
                  <a:schemeClr val="lt1"/>
                </a:solidFill>
                <a:latin typeface="Open Sans"/>
                <a:ea typeface="Open Sans"/>
                <a:cs typeface="Open Sans"/>
                <a:sym typeface="Open Sans"/>
              </a:rPr>
              <a:t>Environmentally-conscious millennials</a:t>
            </a:r>
            <a:endParaRPr sz="1200">
              <a:solidFill>
                <a:schemeClr val="lt1"/>
              </a:solidFill>
              <a:latin typeface="Open Sans"/>
              <a:ea typeface="Open Sans"/>
              <a:cs typeface="Open Sans"/>
              <a:sym typeface="Open Sans"/>
            </a:endParaRPr>
          </a:p>
        </p:txBody>
      </p:sp>
      <p:sp>
        <p:nvSpPr>
          <p:cNvPr id="1182" name="Google Shape;1182;p90"/>
          <p:cNvSpPr/>
          <p:nvPr/>
        </p:nvSpPr>
        <p:spPr>
          <a:xfrm>
            <a:off x="3140419" y="11078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lt1"/>
                </a:solidFill>
                <a:latin typeface="Open Sans"/>
                <a:ea typeface="Open Sans"/>
                <a:cs typeface="Open Sans"/>
                <a:sym typeface="Open Sans"/>
              </a:rPr>
              <a:t>Segment #2</a:t>
            </a:r>
            <a:endParaRPr b="1">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BC at-home drinkers</a:t>
            </a:r>
            <a:endParaRPr sz="1000">
              <a:solidFill>
                <a:schemeClr val="lt1"/>
              </a:solidFill>
              <a:latin typeface="Open Sans"/>
              <a:ea typeface="Open Sans"/>
              <a:cs typeface="Open Sans"/>
              <a:sym typeface="Open Sans"/>
            </a:endParaRPr>
          </a:p>
        </p:txBody>
      </p:sp>
      <p:sp>
        <p:nvSpPr>
          <p:cNvPr id="1183" name="Google Shape;1183;p90"/>
          <p:cNvSpPr/>
          <p:nvPr/>
        </p:nvSpPr>
        <p:spPr>
          <a:xfrm>
            <a:off x="5191802" y="11057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#3</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BC millennials</a:t>
            </a:r>
            <a:endParaRPr>
              <a:solidFill>
                <a:schemeClr val="lt1"/>
              </a:solidFill>
              <a:latin typeface="Open Sans"/>
              <a:ea typeface="Open Sans"/>
              <a:cs typeface="Open Sans"/>
              <a:sym typeface="Open Sans"/>
            </a:endParaRPr>
          </a:p>
        </p:txBody>
      </p:sp>
      <p:cxnSp>
        <p:nvCxnSpPr>
          <p:cNvPr id="1184" name="Google Shape;1184;p90"/>
          <p:cNvCxnSpPr/>
          <p:nvPr/>
        </p:nvCxnSpPr>
        <p:spPr>
          <a:xfrm>
            <a:off x="3033663" y="1537956"/>
            <a:ext cx="0" cy="2112000"/>
          </a:xfrm>
          <a:prstGeom prst="straightConnector1">
            <a:avLst/>
          </a:prstGeom>
          <a:noFill/>
          <a:ln cap="flat" cmpd="sng" w="9525">
            <a:solidFill>
              <a:srgbClr val="A5A5A5"/>
            </a:solidFill>
            <a:prstDash val="solid"/>
            <a:miter lim="800000"/>
            <a:headEnd len="sm" w="sm" type="none"/>
            <a:tailEnd len="sm" w="sm" type="none"/>
          </a:ln>
        </p:spPr>
      </p:cxnSp>
      <p:cxnSp>
        <p:nvCxnSpPr>
          <p:cNvPr id="1185" name="Google Shape;1185;p90"/>
          <p:cNvCxnSpPr/>
          <p:nvPr/>
        </p:nvCxnSpPr>
        <p:spPr>
          <a:xfrm>
            <a:off x="5080788" y="1542656"/>
            <a:ext cx="0" cy="2088300"/>
          </a:xfrm>
          <a:prstGeom prst="straightConnector1">
            <a:avLst/>
          </a:prstGeom>
          <a:noFill/>
          <a:ln cap="flat" cmpd="sng" w="9525">
            <a:solidFill>
              <a:srgbClr val="A5A5A5"/>
            </a:solidFill>
            <a:prstDash val="solid"/>
            <a:miter lim="800000"/>
            <a:headEnd len="sm" w="sm" type="none"/>
            <a:tailEnd len="sm" w="sm" type="none"/>
          </a:ln>
        </p:spPr>
      </p:cxnSp>
      <p:sp>
        <p:nvSpPr>
          <p:cNvPr id="1186" name="Google Shape;1186;p90"/>
          <p:cNvSpPr txBox="1"/>
          <p:nvPr/>
        </p:nvSpPr>
        <p:spPr>
          <a:xfrm>
            <a:off x="28422" y="1497650"/>
            <a:ext cx="1023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Core Competency Alignment</a:t>
            </a:r>
            <a:endParaRPr b="1" sz="900">
              <a:latin typeface="Open Sans"/>
              <a:ea typeface="Open Sans"/>
              <a:cs typeface="Open Sans"/>
              <a:sym typeface="Open Sans"/>
            </a:endParaRPr>
          </a:p>
        </p:txBody>
      </p:sp>
      <p:sp>
        <p:nvSpPr>
          <p:cNvPr id="1187" name="Google Shape;1187;p90"/>
          <p:cNvSpPr txBox="1"/>
          <p:nvPr/>
        </p:nvSpPr>
        <p:spPr>
          <a:xfrm>
            <a:off x="38625" y="2088250"/>
            <a:ext cx="120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Segment Growth Potential</a:t>
            </a:r>
            <a:endParaRPr b="1" sz="900">
              <a:latin typeface="Open Sans"/>
              <a:ea typeface="Open Sans"/>
              <a:cs typeface="Open Sans"/>
              <a:sym typeface="Open Sans"/>
            </a:endParaRPr>
          </a:p>
        </p:txBody>
      </p:sp>
      <p:sp>
        <p:nvSpPr>
          <p:cNvPr id="1188" name="Google Shape;1188;p90"/>
          <p:cNvSpPr txBox="1"/>
          <p:nvPr/>
        </p:nvSpPr>
        <p:spPr>
          <a:xfrm>
            <a:off x="79913" y="2609285"/>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Implementation Feasibility</a:t>
            </a:r>
            <a:endParaRPr b="1" sz="900">
              <a:latin typeface="Open Sans"/>
              <a:ea typeface="Open Sans"/>
              <a:cs typeface="Open Sans"/>
              <a:sym typeface="Open Sans"/>
            </a:endParaRPr>
          </a:p>
        </p:txBody>
      </p:sp>
      <p:sp>
        <p:nvSpPr>
          <p:cNvPr id="1189" name="Google Shape;1189;p90"/>
          <p:cNvSpPr txBox="1"/>
          <p:nvPr/>
        </p:nvSpPr>
        <p:spPr>
          <a:xfrm>
            <a:off x="101263" y="315777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Open Sans"/>
                <a:ea typeface="Open Sans"/>
                <a:cs typeface="Open Sans"/>
                <a:sym typeface="Open Sans"/>
              </a:rPr>
              <a:t>Additional</a:t>
            </a:r>
            <a:endParaRPr b="1" sz="900">
              <a:solidFill>
                <a:schemeClr val="lt1"/>
              </a:solidFill>
              <a:latin typeface="Open Sans"/>
              <a:ea typeface="Open Sans"/>
              <a:cs typeface="Open Sans"/>
              <a:sym typeface="Open Sans"/>
            </a:endParaRPr>
          </a:p>
          <a:p>
            <a:pPr indent="0" lvl="0" marL="0" rtl="0" algn="l">
              <a:spcBef>
                <a:spcPts val="0"/>
              </a:spcBef>
              <a:spcAft>
                <a:spcPts val="0"/>
              </a:spcAft>
              <a:buNone/>
            </a:pPr>
            <a:r>
              <a:rPr b="1" lang="en" sz="900">
                <a:solidFill>
                  <a:schemeClr val="lt1"/>
                </a:solidFill>
                <a:latin typeface="Open Sans"/>
                <a:ea typeface="Open Sans"/>
                <a:cs typeface="Open Sans"/>
                <a:sym typeface="Open Sans"/>
              </a:rPr>
              <a:t>Insights</a:t>
            </a:r>
            <a:endParaRPr b="1" sz="900">
              <a:solidFill>
                <a:schemeClr val="lt1"/>
              </a:solidFill>
              <a:latin typeface="Open Sans"/>
              <a:ea typeface="Open Sans"/>
              <a:cs typeface="Open Sans"/>
              <a:sym typeface="Open Sans"/>
            </a:endParaRPr>
          </a:p>
        </p:txBody>
      </p:sp>
      <p:pic>
        <p:nvPicPr>
          <p:cNvPr id="1190" name="Google Shape;1190;p90"/>
          <p:cNvPicPr preferRelativeResize="0"/>
          <p:nvPr/>
        </p:nvPicPr>
        <p:blipFill>
          <a:blip r:embed="rId3">
            <a:alphaModFix/>
          </a:blip>
          <a:stretch>
            <a:fillRect/>
          </a:stretch>
        </p:blipFill>
        <p:spPr>
          <a:xfrm>
            <a:off x="5942488" y="2134352"/>
            <a:ext cx="343900" cy="343900"/>
          </a:xfrm>
          <a:prstGeom prst="rect">
            <a:avLst/>
          </a:prstGeom>
          <a:noFill/>
          <a:ln>
            <a:noFill/>
          </a:ln>
        </p:spPr>
      </p:pic>
      <p:sp>
        <p:nvSpPr>
          <p:cNvPr id="1191" name="Google Shape;1191;p90"/>
          <p:cNvSpPr txBox="1"/>
          <p:nvPr/>
        </p:nvSpPr>
        <p:spPr>
          <a:xfrm>
            <a:off x="1168350" y="3050077"/>
            <a:ext cx="1825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Psychographic data is difficult to obtain, therefor, not conducive to a startups’ environment</a:t>
            </a:r>
            <a:endParaRPr b="1" sz="800">
              <a:solidFill>
                <a:schemeClr val="lt1"/>
              </a:solidFill>
              <a:latin typeface="Open Sans"/>
              <a:ea typeface="Open Sans"/>
              <a:cs typeface="Open Sans"/>
              <a:sym typeface="Open Sans"/>
            </a:endParaRPr>
          </a:p>
        </p:txBody>
      </p:sp>
      <p:sp>
        <p:nvSpPr>
          <p:cNvPr id="1192" name="Google Shape;1192;p90"/>
          <p:cNvSpPr txBox="1"/>
          <p:nvPr/>
        </p:nvSpPr>
        <p:spPr>
          <a:xfrm>
            <a:off x="3033675" y="3050075"/>
            <a:ext cx="2047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Gen-Z’s commitment to sustainability lags millennials; the perception is that it is costly to shop sustainably (Emmert, 2021)</a:t>
            </a:r>
            <a:endParaRPr b="1" sz="800">
              <a:solidFill>
                <a:schemeClr val="lt1"/>
              </a:solidFill>
              <a:latin typeface="Open Sans"/>
              <a:ea typeface="Open Sans"/>
              <a:cs typeface="Open Sans"/>
              <a:sym typeface="Open Sans"/>
            </a:endParaRPr>
          </a:p>
        </p:txBody>
      </p:sp>
      <p:sp>
        <p:nvSpPr>
          <p:cNvPr id="1193" name="Google Shape;1193;p90"/>
          <p:cNvSpPr txBox="1"/>
          <p:nvPr/>
        </p:nvSpPr>
        <p:spPr>
          <a:xfrm>
            <a:off x="5120701" y="3111575"/>
            <a:ext cx="194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800">
                <a:solidFill>
                  <a:schemeClr val="lt1"/>
                </a:solidFill>
                <a:latin typeface="Open Sans"/>
                <a:ea typeface="Open Sans"/>
                <a:cs typeface="Open Sans"/>
                <a:sym typeface="Open Sans"/>
              </a:rPr>
              <a:t>Income inequality between rural and urban environments is continuously rising  (Fong 2017)</a:t>
            </a:r>
            <a:endParaRPr b="1" sz="800">
              <a:solidFill>
                <a:schemeClr val="lt1"/>
              </a:solidFill>
              <a:latin typeface="Open Sans"/>
              <a:ea typeface="Open Sans"/>
              <a:cs typeface="Open Sans"/>
              <a:sym typeface="Open Sans"/>
            </a:endParaRPr>
          </a:p>
        </p:txBody>
      </p:sp>
      <p:sp>
        <p:nvSpPr>
          <p:cNvPr id="1194" name="Google Shape;1194;p90"/>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a:t>
            </a:fld>
            <a:endParaRPr>
              <a:latin typeface="Open Sans"/>
              <a:ea typeface="Open Sans"/>
              <a:cs typeface="Open Sans"/>
              <a:sym typeface="Open Sans"/>
            </a:endParaRPr>
          </a:p>
        </p:txBody>
      </p:sp>
      <p:sp>
        <p:nvSpPr>
          <p:cNvPr id="1195" name="Google Shape;1195;p90"/>
          <p:cNvSpPr/>
          <p:nvPr/>
        </p:nvSpPr>
        <p:spPr>
          <a:xfrm>
            <a:off x="7243176" y="11057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#4</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AB millennials</a:t>
            </a:r>
            <a:endParaRPr>
              <a:solidFill>
                <a:schemeClr val="lt1"/>
              </a:solidFill>
              <a:latin typeface="Open Sans"/>
              <a:ea typeface="Open Sans"/>
              <a:cs typeface="Open Sans"/>
              <a:sym typeface="Open Sans"/>
            </a:endParaRPr>
          </a:p>
        </p:txBody>
      </p:sp>
      <p:cxnSp>
        <p:nvCxnSpPr>
          <p:cNvPr id="1196" name="Google Shape;1196;p90"/>
          <p:cNvCxnSpPr/>
          <p:nvPr/>
        </p:nvCxnSpPr>
        <p:spPr>
          <a:xfrm>
            <a:off x="7142138" y="1542656"/>
            <a:ext cx="0" cy="2107500"/>
          </a:xfrm>
          <a:prstGeom prst="straightConnector1">
            <a:avLst/>
          </a:prstGeom>
          <a:noFill/>
          <a:ln cap="flat" cmpd="sng" w="9525">
            <a:solidFill>
              <a:srgbClr val="A5A5A5"/>
            </a:solidFill>
            <a:prstDash val="solid"/>
            <a:miter lim="800000"/>
            <a:headEnd len="sm" w="sm" type="none"/>
            <a:tailEnd len="sm" w="sm" type="none"/>
          </a:ln>
        </p:spPr>
      </p:cxnSp>
      <p:sp>
        <p:nvSpPr>
          <p:cNvPr id="1197" name="Google Shape;1197;p90"/>
          <p:cNvSpPr txBox="1"/>
          <p:nvPr/>
        </p:nvSpPr>
        <p:spPr>
          <a:xfrm>
            <a:off x="7142150" y="3111575"/>
            <a:ext cx="190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After establishing a BC base, SOUR can expand easily into its neighbouring province</a:t>
            </a:r>
            <a:endParaRPr b="1" sz="800">
              <a:solidFill>
                <a:schemeClr val="lt1"/>
              </a:solidFill>
              <a:latin typeface="Open Sans"/>
              <a:ea typeface="Open Sans"/>
              <a:cs typeface="Open Sans"/>
              <a:sym typeface="Open Sans"/>
            </a:endParaRPr>
          </a:p>
        </p:txBody>
      </p:sp>
      <p:pic>
        <p:nvPicPr>
          <p:cNvPr id="1198" name="Google Shape;1198;p90"/>
          <p:cNvPicPr preferRelativeResize="0"/>
          <p:nvPr/>
        </p:nvPicPr>
        <p:blipFill>
          <a:blip r:embed="rId3">
            <a:alphaModFix/>
          </a:blip>
          <a:stretch>
            <a:fillRect/>
          </a:stretch>
        </p:blipFill>
        <p:spPr>
          <a:xfrm>
            <a:off x="7921938" y="2134740"/>
            <a:ext cx="343900" cy="343900"/>
          </a:xfrm>
          <a:prstGeom prst="rect">
            <a:avLst/>
          </a:prstGeom>
          <a:noFill/>
          <a:ln>
            <a:noFill/>
          </a:ln>
        </p:spPr>
      </p:pic>
      <p:pic>
        <p:nvPicPr>
          <p:cNvPr id="1199" name="Google Shape;1199;p90"/>
          <p:cNvPicPr preferRelativeResize="0"/>
          <p:nvPr/>
        </p:nvPicPr>
        <p:blipFill>
          <a:blip r:embed="rId3">
            <a:alphaModFix/>
          </a:blip>
          <a:stretch>
            <a:fillRect/>
          </a:stretch>
        </p:blipFill>
        <p:spPr>
          <a:xfrm>
            <a:off x="5939525" y="1629215"/>
            <a:ext cx="343900" cy="343900"/>
          </a:xfrm>
          <a:prstGeom prst="rect">
            <a:avLst/>
          </a:prstGeom>
          <a:noFill/>
          <a:ln>
            <a:noFill/>
          </a:ln>
        </p:spPr>
      </p:pic>
      <p:pic>
        <p:nvPicPr>
          <p:cNvPr id="1200" name="Google Shape;1200;p90"/>
          <p:cNvPicPr preferRelativeResize="0"/>
          <p:nvPr/>
        </p:nvPicPr>
        <p:blipFill>
          <a:blip r:embed="rId4">
            <a:alphaModFix/>
          </a:blip>
          <a:stretch>
            <a:fillRect/>
          </a:stretch>
        </p:blipFill>
        <p:spPr>
          <a:xfrm>
            <a:off x="1805519" y="2136805"/>
            <a:ext cx="343900" cy="343900"/>
          </a:xfrm>
          <a:prstGeom prst="rect">
            <a:avLst/>
          </a:prstGeom>
          <a:noFill/>
          <a:ln>
            <a:noFill/>
          </a:ln>
        </p:spPr>
      </p:pic>
      <p:pic>
        <p:nvPicPr>
          <p:cNvPr id="1201" name="Google Shape;1201;p90"/>
          <p:cNvPicPr preferRelativeResize="0"/>
          <p:nvPr/>
        </p:nvPicPr>
        <p:blipFill>
          <a:blip r:embed="rId5">
            <a:alphaModFix/>
          </a:blip>
          <a:stretch>
            <a:fillRect/>
          </a:stretch>
        </p:blipFill>
        <p:spPr>
          <a:xfrm>
            <a:off x="3928423" y="2683712"/>
            <a:ext cx="280390" cy="280401"/>
          </a:xfrm>
          <a:prstGeom prst="rect">
            <a:avLst/>
          </a:prstGeom>
          <a:noFill/>
          <a:ln>
            <a:noFill/>
          </a:ln>
        </p:spPr>
      </p:pic>
      <p:pic>
        <p:nvPicPr>
          <p:cNvPr id="1202" name="Google Shape;1202;p90"/>
          <p:cNvPicPr preferRelativeResize="0"/>
          <p:nvPr/>
        </p:nvPicPr>
        <p:blipFill>
          <a:blip r:embed="rId3">
            <a:alphaModFix/>
          </a:blip>
          <a:stretch>
            <a:fillRect/>
          </a:stretch>
        </p:blipFill>
        <p:spPr>
          <a:xfrm>
            <a:off x="3885275" y="1630265"/>
            <a:ext cx="343900" cy="343900"/>
          </a:xfrm>
          <a:prstGeom prst="rect">
            <a:avLst/>
          </a:prstGeom>
          <a:noFill/>
          <a:ln>
            <a:noFill/>
          </a:ln>
        </p:spPr>
      </p:pic>
      <p:pic>
        <p:nvPicPr>
          <p:cNvPr id="1203" name="Google Shape;1203;p90"/>
          <p:cNvPicPr preferRelativeResize="0"/>
          <p:nvPr/>
        </p:nvPicPr>
        <p:blipFill>
          <a:blip r:embed="rId4">
            <a:alphaModFix/>
          </a:blip>
          <a:stretch>
            <a:fillRect/>
          </a:stretch>
        </p:blipFill>
        <p:spPr>
          <a:xfrm>
            <a:off x="7921957" y="1629230"/>
            <a:ext cx="343900" cy="343900"/>
          </a:xfrm>
          <a:prstGeom prst="rect">
            <a:avLst/>
          </a:prstGeom>
          <a:noFill/>
          <a:ln>
            <a:noFill/>
          </a:ln>
        </p:spPr>
      </p:pic>
      <p:sp>
        <p:nvSpPr>
          <p:cNvPr id="1204" name="Google Shape;1204;p90"/>
          <p:cNvSpPr txBox="1"/>
          <p:nvPr/>
        </p:nvSpPr>
        <p:spPr>
          <a:xfrm>
            <a:off x="4283825" y="1770150"/>
            <a:ext cx="7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*BC-based</a:t>
            </a:r>
            <a:endParaRPr b="1" sz="800">
              <a:latin typeface="Open Sans"/>
              <a:ea typeface="Open Sans"/>
              <a:cs typeface="Open Sans"/>
              <a:sym typeface="Open Sans"/>
            </a:endParaRPr>
          </a:p>
        </p:txBody>
      </p:sp>
      <p:sp>
        <p:nvSpPr>
          <p:cNvPr id="1205" name="Google Shape;1205;p90"/>
          <p:cNvSpPr txBox="1"/>
          <p:nvPr/>
        </p:nvSpPr>
        <p:spPr>
          <a:xfrm>
            <a:off x="6314225" y="1788650"/>
            <a:ext cx="7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*BC-based</a:t>
            </a:r>
            <a:endParaRPr b="1" sz="800">
              <a:latin typeface="Open Sans"/>
              <a:ea typeface="Open Sans"/>
              <a:cs typeface="Open Sans"/>
              <a:sym typeface="Open Sans"/>
            </a:endParaRPr>
          </a:p>
        </p:txBody>
      </p:sp>
      <p:pic>
        <p:nvPicPr>
          <p:cNvPr id="1206" name="Google Shape;1206;p90"/>
          <p:cNvPicPr preferRelativeResize="0"/>
          <p:nvPr/>
        </p:nvPicPr>
        <p:blipFill>
          <a:blip r:embed="rId5">
            <a:alphaModFix/>
          </a:blip>
          <a:stretch>
            <a:fillRect/>
          </a:stretch>
        </p:blipFill>
        <p:spPr>
          <a:xfrm>
            <a:off x="1837273" y="2671999"/>
            <a:ext cx="280390" cy="280401"/>
          </a:xfrm>
          <a:prstGeom prst="rect">
            <a:avLst/>
          </a:prstGeom>
          <a:noFill/>
          <a:ln>
            <a:noFill/>
          </a:ln>
        </p:spPr>
      </p:pic>
      <p:pic>
        <p:nvPicPr>
          <p:cNvPr id="1207" name="Google Shape;1207;p90"/>
          <p:cNvPicPr preferRelativeResize="0"/>
          <p:nvPr/>
        </p:nvPicPr>
        <p:blipFill>
          <a:blip r:embed="rId3">
            <a:alphaModFix/>
          </a:blip>
          <a:stretch>
            <a:fillRect/>
          </a:stretch>
        </p:blipFill>
        <p:spPr>
          <a:xfrm>
            <a:off x="5939513" y="2670027"/>
            <a:ext cx="343900" cy="343900"/>
          </a:xfrm>
          <a:prstGeom prst="rect">
            <a:avLst/>
          </a:prstGeom>
          <a:noFill/>
          <a:ln>
            <a:noFill/>
          </a:ln>
        </p:spPr>
      </p:pic>
      <p:pic>
        <p:nvPicPr>
          <p:cNvPr id="1208" name="Google Shape;1208;p90"/>
          <p:cNvPicPr preferRelativeResize="0"/>
          <p:nvPr/>
        </p:nvPicPr>
        <p:blipFill>
          <a:blip r:embed="rId3">
            <a:alphaModFix/>
          </a:blip>
          <a:stretch>
            <a:fillRect/>
          </a:stretch>
        </p:blipFill>
        <p:spPr>
          <a:xfrm>
            <a:off x="7921938" y="2660652"/>
            <a:ext cx="343900" cy="343900"/>
          </a:xfrm>
          <a:prstGeom prst="rect">
            <a:avLst/>
          </a:prstGeom>
          <a:noFill/>
          <a:ln>
            <a:noFill/>
          </a:ln>
        </p:spPr>
      </p:pic>
      <p:sp>
        <p:nvSpPr>
          <p:cNvPr id="1209" name="Google Shape;1209;p90"/>
          <p:cNvSpPr txBox="1"/>
          <p:nvPr/>
        </p:nvSpPr>
        <p:spPr>
          <a:xfrm>
            <a:off x="2244175" y="2683700"/>
            <a:ext cx="7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*data cost is high</a:t>
            </a:r>
            <a:endParaRPr b="1" sz="800">
              <a:latin typeface="Open Sans"/>
              <a:ea typeface="Open Sans"/>
              <a:cs typeface="Open Sans"/>
              <a:sym typeface="Open Sans"/>
            </a:endParaRPr>
          </a:p>
        </p:txBody>
      </p:sp>
      <p:sp>
        <p:nvSpPr>
          <p:cNvPr id="1210" name="Google Shape;1210;p90"/>
          <p:cNvSpPr txBox="1"/>
          <p:nvPr/>
        </p:nvSpPr>
        <p:spPr>
          <a:xfrm>
            <a:off x="4323600" y="2683700"/>
            <a:ext cx="7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*data cost is high</a:t>
            </a:r>
            <a:endParaRPr b="1" sz="800">
              <a:latin typeface="Open Sans"/>
              <a:ea typeface="Open Sans"/>
              <a:cs typeface="Open Sans"/>
              <a:sym typeface="Open Sans"/>
            </a:endParaRPr>
          </a:p>
        </p:txBody>
      </p:sp>
      <p:pic>
        <p:nvPicPr>
          <p:cNvPr id="1211" name="Google Shape;1211;p90"/>
          <p:cNvPicPr preferRelativeResize="0"/>
          <p:nvPr/>
        </p:nvPicPr>
        <p:blipFill>
          <a:blip r:embed="rId4">
            <a:alphaModFix/>
          </a:blip>
          <a:stretch>
            <a:fillRect/>
          </a:stretch>
        </p:blipFill>
        <p:spPr>
          <a:xfrm>
            <a:off x="3885282" y="2112380"/>
            <a:ext cx="343900" cy="343900"/>
          </a:xfrm>
          <a:prstGeom prst="rect">
            <a:avLst/>
          </a:prstGeom>
          <a:noFill/>
          <a:ln>
            <a:noFill/>
          </a:ln>
        </p:spPr>
      </p:pic>
      <p:pic>
        <p:nvPicPr>
          <p:cNvPr id="1212" name="Google Shape;1212;p90"/>
          <p:cNvPicPr preferRelativeResize="0"/>
          <p:nvPr/>
        </p:nvPicPr>
        <p:blipFill>
          <a:blip r:embed="rId4">
            <a:alphaModFix/>
          </a:blip>
          <a:stretch>
            <a:fillRect/>
          </a:stretch>
        </p:blipFill>
        <p:spPr>
          <a:xfrm>
            <a:off x="1805532" y="1630280"/>
            <a:ext cx="343900" cy="343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9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1218" name="Google Shape;1218;p9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Finding the right target segment </a:t>
            </a:r>
            <a:endParaRPr>
              <a:latin typeface="Open Sans"/>
              <a:ea typeface="Open Sans"/>
              <a:cs typeface="Open Sans"/>
              <a:sym typeface="Open Sans"/>
            </a:endParaRPr>
          </a:p>
        </p:txBody>
      </p:sp>
      <p:sp>
        <p:nvSpPr>
          <p:cNvPr id="1219" name="Google Shape;1219;p91"/>
          <p:cNvSpPr/>
          <p:nvPr/>
        </p:nvSpPr>
        <p:spPr>
          <a:xfrm>
            <a:off x="88909" y="3130325"/>
            <a:ext cx="8970300" cy="516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20" name="Google Shape;1220;p91"/>
          <p:cNvSpPr/>
          <p:nvPr/>
        </p:nvSpPr>
        <p:spPr>
          <a:xfrm>
            <a:off x="79962" y="2037025"/>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1" name="Google Shape;1221;p91"/>
          <p:cNvCxnSpPr/>
          <p:nvPr/>
        </p:nvCxnSpPr>
        <p:spPr>
          <a:xfrm>
            <a:off x="1128513" y="1533300"/>
            <a:ext cx="0" cy="2126400"/>
          </a:xfrm>
          <a:prstGeom prst="straightConnector1">
            <a:avLst/>
          </a:prstGeom>
          <a:noFill/>
          <a:ln cap="flat" cmpd="sng" w="9525">
            <a:solidFill>
              <a:srgbClr val="828A95"/>
            </a:solidFill>
            <a:prstDash val="dot"/>
            <a:round/>
            <a:headEnd len="med" w="med" type="none"/>
            <a:tailEnd len="med" w="med" type="none"/>
          </a:ln>
        </p:spPr>
      </p:cxnSp>
      <p:sp>
        <p:nvSpPr>
          <p:cNvPr id="1222" name="Google Shape;1222;p91"/>
          <p:cNvSpPr/>
          <p:nvPr/>
        </p:nvSpPr>
        <p:spPr>
          <a:xfrm>
            <a:off x="1103775" y="11078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#1</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800">
                <a:solidFill>
                  <a:schemeClr val="lt1"/>
                </a:solidFill>
                <a:latin typeface="Open Sans"/>
                <a:ea typeface="Open Sans"/>
                <a:cs typeface="Open Sans"/>
                <a:sym typeface="Open Sans"/>
              </a:rPr>
              <a:t>Environmentally-conscious millennials</a:t>
            </a:r>
            <a:endParaRPr sz="1200">
              <a:solidFill>
                <a:schemeClr val="lt1"/>
              </a:solidFill>
              <a:latin typeface="Open Sans"/>
              <a:ea typeface="Open Sans"/>
              <a:cs typeface="Open Sans"/>
              <a:sym typeface="Open Sans"/>
            </a:endParaRPr>
          </a:p>
        </p:txBody>
      </p:sp>
      <p:sp>
        <p:nvSpPr>
          <p:cNvPr id="1223" name="Google Shape;1223;p91"/>
          <p:cNvSpPr/>
          <p:nvPr/>
        </p:nvSpPr>
        <p:spPr>
          <a:xfrm>
            <a:off x="3140419" y="11078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lt1"/>
                </a:solidFill>
                <a:latin typeface="Open Sans"/>
                <a:ea typeface="Open Sans"/>
                <a:cs typeface="Open Sans"/>
                <a:sym typeface="Open Sans"/>
              </a:rPr>
              <a:t>Segment #2</a:t>
            </a:r>
            <a:endParaRPr b="1">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BC at-home drinkers</a:t>
            </a:r>
            <a:endParaRPr sz="1000">
              <a:solidFill>
                <a:schemeClr val="lt1"/>
              </a:solidFill>
              <a:latin typeface="Open Sans"/>
              <a:ea typeface="Open Sans"/>
              <a:cs typeface="Open Sans"/>
              <a:sym typeface="Open Sans"/>
            </a:endParaRPr>
          </a:p>
        </p:txBody>
      </p:sp>
      <p:sp>
        <p:nvSpPr>
          <p:cNvPr id="1224" name="Google Shape;1224;p91"/>
          <p:cNvSpPr/>
          <p:nvPr/>
        </p:nvSpPr>
        <p:spPr>
          <a:xfrm>
            <a:off x="5191802" y="11057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#3</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BC millennials</a:t>
            </a:r>
            <a:endParaRPr>
              <a:solidFill>
                <a:schemeClr val="lt1"/>
              </a:solidFill>
              <a:latin typeface="Open Sans"/>
              <a:ea typeface="Open Sans"/>
              <a:cs typeface="Open Sans"/>
              <a:sym typeface="Open Sans"/>
            </a:endParaRPr>
          </a:p>
        </p:txBody>
      </p:sp>
      <p:cxnSp>
        <p:nvCxnSpPr>
          <p:cNvPr id="1225" name="Google Shape;1225;p91"/>
          <p:cNvCxnSpPr/>
          <p:nvPr/>
        </p:nvCxnSpPr>
        <p:spPr>
          <a:xfrm>
            <a:off x="3033663" y="1537956"/>
            <a:ext cx="0" cy="2112000"/>
          </a:xfrm>
          <a:prstGeom prst="straightConnector1">
            <a:avLst/>
          </a:prstGeom>
          <a:noFill/>
          <a:ln cap="flat" cmpd="sng" w="9525">
            <a:solidFill>
              <a:srgbClr val="A5A5A5"/>
            </a:solidFill>
            <a:prstDash val="solid"/>
            <a:miter lim="800000"/>
            <a:headEnd len="sm" w="sm" type="none"/>
            <a:tailEnd len="sm" w="sm" type="none"/>
          </a:ln>
        </p:spPr>
      </p:cxnSp>
      <p:cxnSp>
        <p:nvCxnSpPr>
          <p:cNvPr id="1226" name="Google Shape;1226;p91"/>
          <p:cNvCxnSpPr/>
          <p:nvPr/>
        </p:nvCxnSpPr>
        <p:spPr>
          <a:xfrm>
            <a:off x="5080788" y="1542656"/>
            <a:ext cx="0" cy="2088300"/>
          </a:xfrm>
          <a:prstGeom prst="straightConnector1">
            <a:avLst/>
          </a:prstGeom>
          <a:noFill/>
          <a:ln cap="flat" cmpd="sng" w="9525">
            <a:solidFill>
              <a:srgbClr val="A5A5A5"/>
            </a:solidFill>
            <a:prstDash val="solid"/>
            <a:miter lim="800000"/>
            <a:headEnd len="sm" w="sm" type="none"/>
            <a:tailEnd len="sm" w="sm" type="none"/>
          </a:ln>
        </p:spPr>
      </p:cxnSp>
      <p:sp>
        <p:nvSpPr>
          <p:cNvPr id="1227" name="Google Shape;1227;p91"/>
          <p:cNvSpPr txBox="1"/>
          <p:nvPr/>
        </p:nvSpPr>
        <p:spPr>
          <a:xfrm>
            <a:off x="28422" y="1497650"/>
            <a:ext cx="1023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Core Competency Alignment</a:t>
            </a:r>
            <a:endParaRPr b="1" sz="900">
              <a:latin typeface="Open Sans"/>
              <a:ea typeface="Open Sans"/>
              <a:cs typeface="Open Sans"/>
              <a:sym typeface="Open Sans"/>
            </a:endParaRPr>
          </a:p>
        </p:txBody>
      </p:sp>
      <p:sp>
        <p:nvSpPr>
          <p:cNvPr id="1228" name="Google Shape;1228;p91"/>
          <p:cNvSpPr txBox="1"/>
          <p:nvPr/>
        </p:nvSpPr>
        <p:spPr>
          <a:xfrm>
            <a:off x="38625" y="2088250"/>
            <a:ext cx="120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Segment Growth Potential</a:t>
            </a:r>
            <a:endParaRPr b="1" sz="900">
              <a:latin typeface="Open Sans"/>
              <a:ea typeface="Open Sans"/>
              <a:cs typeface="Open Sans"/>
              <a:sym typeface="Open Sans"/>
            </a:endParaRPr>
          </a:p>
        </p:txBody>
      </p:sp>
      <p:sp>
        <p:nvSpPr>
          <p:cNvPr id="1229" name="Google Shape;1229;p91"/>
          <p:cNvSpPr txBox="1"/>
          <p:nvPr/>
        </p:nvSpPr>
        <p:spPr>
          <a:xfrm>
            <a:off x="79913" y="2609285"/>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Implementation Feasibility</a:t>
            </a:r>
            <a:endParaRPr b="1" sz="900">
              <a:latin typeface="Open Sans"/>
              <a:ea typeface="Open Sans"/>
              <a:cs typeface="Open Sans"/>
              <a:sym typeface="Open Sans"/>
            </a:endParaRPr>
          </a:p>
        </p:txBody>
      </p:sp>
      <p:sp>
        <p:nvSpPr>
          <p:cNvPr id="1230" name="Google Shape;1230;p91"/>
          <p:cNvSpPr txBox="1"/>
          <p:nvPr/>
        </p:nvSpPr>
        <p:spPr>
          <a:xfrm>
            <a:off x="101263" y="315777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Open Sans"/>
                <a:ea typeface="Open Sans"/>
                <a:cs typeface="Open Sans"/>
                <a:sym typeface="Open Sans"/>
              </a:rPr>
              <a:t>Additional</a:t>
            </a:r>
            <a:endParaRPr b="1" sz="900">
              <a:solidFill>
                <a:schemeClr val="lt1"/>
              </a:solidFill>
              <a:latin typeface="Open Sans"/>
              <a:ea typeface="Open Sans"/>
              <a:cs typeface="Open Sans"/>
              <a:sym typeface="Open Sans"/>
            </a:endParaRPr>
          </a:p>
          <a:p>
            <a:pPr indent="0" lvl="0" marL="0" rtl="0" algn="l">
              <a:spcBef>
                <a:spcPts val="0"/>
              </a:spcBef>
              <a:spcAft>
                <a:spcPts val="0"/>
              </a:spcAft>
              <a:buNone/>
            </a:pPr>
            <a:r>
              <a:rPr b="1" lang="en" sz="900">
                <a:solidFill>
                  <a:schemeClr val="lt1"/>
                </a:solidFill>
                <a:latin typeface="Open Sans"/>
                <a:ea typeface="Open Sans"/>
                <a:cs typeface="Open Sans"/>
                <a:sym typeface="Open Sans"/>
              </a:rPr>
              <a:t>Insights</a:t>
            </a:r>
            <a:endParaRPr b="1" sz="900">
              <a:solidFill>
                <a:schemeClr val="lt1"/>
              </a:solidFill>
              <a:latin typeface="Open Sans"/>
              <a:ea typeface="Open Sans"/>
              <a:cs typeface="Open Sans"/>
              <a:sym typeface="Open Sans"/>
            </a:endParaRPr>
          </a:p>
        </p:txBody>
      </p:sp>
      <p:pic>
        <p:nvPicPr>
          <p:cNvPr id="1231" name="Google Shape;1231;p91"/>
          <p:cNvPicPr preferRelativeResize="0"/>
          <p:nvPr/>
        </p:nvPicPr>
        <p:blipFill>
          <a:blip r:embed="rId3">
            <a:alphaModFix/>
          </a:blip>
          <a:stretch>
            <a:fillRect/>
          </a:stretch>
        </p:blipFill>
        <p:spPr>
          <a:xfrm>
            <a:off x="5942488" y="2134352"/>
            <a:ext cx="343900" cy="343900"/>
          </a:xfrm>
          <a:prstGeom prst="rect">
            <a:avLst/>
          </a:prstGeom>
          <a:noFill/>
          <a:ln>
            <a:noFill/>
          </a:ln>
        </p:spPr>
      </p:pic>
      <p:sp>
        <p:nvSpPr>
          <p:cNvPr id="1232" name="Google Shape;1232;p91"/>
          <p:cNvSpPr txBox="1"/>
          <p:nvPr/>
        </p:nvSpPr>
        <p:spPr>
          <a:xfrm>
            <a:off x="1168350" y="3050077"/>
            <a:ext cx="1825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Psychographic data is difficult to obtain, therefor, not conducive to a startups’ environment</a:t>
            </a:r>
            <a:endParaRPr b="1" sz="800">
              <a:solidFill>
                <a:schemeClr val="lt1"/>
              </a:solidFill>
              <a:latin typeface="Open Sans"/>
              <a:ea typeface="Open Sans"/>
              <a:cs typeface="Open Sans"/>
              <a:sym typeface="Open Sans"/>
            </a:endParaRPr>
          </a:p>
        </p:txBody>
      </p:sp>
      <p:sp>
        <p:nvSpPr>
          <p:cNvPr id="1233" name="Google Shape;1233;p91"/>
          <p:cNvSpPr txBox="1"/>
          <p:nvPr/>
        </p:nvSpPr>
        <p:spPr>
          <a:xfrm>
            <a:off x="3033675" y="3050075"/>
            <a:ext cx="2047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Gen-Z’s commitment to sustainability lags millennials; the perception is that it is costly to shop sustainably (Emmert, 2021)</a:t>
            </a:r>
            <a:endParaRPr b="1" sz="800">
              <a:solidFill>
                <a:schemeClr val="lt1"/>
              </a:solidFill>
              <a:latin typeface="Open Sans"/>
              <a:ea typeface="Open Sans"/>
              <a:cs typeface="Open Sans"/>
              <a:sym typeface="Open Sans"/>
            </a:endParaRPr>
          </a:p>
        </p:txBody>
      </p:sp>
      <p:sp>
        <p:nvSpPr>
          <p:cNvPr id="1234" name="Google Shape;1234;p91"/>
          <p:cNvSpPr txBox="1"/>
          <p:nvPr/>
        </p:nvSpPr>
        <p:spPr>
          <a:xfrm>
            <a:off x="5120701" y="3111575"/>
            <a:ext cx="194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Income inequality between rural and urban environments is continuously rising  (Fong 2017)</a:t>
            </a:r>
            <a:endParaRPr b="1" sz="800">
              <a:solidFill>
                <a:schemeClr val="lt1"/>
              </a:solidFill>
              <a:latin typeface="Open Sans"/>
              <a:ea typeface="Open Sans"/>
              <a:cs typeface="Open Sans"/>
              <a:sym typeface="Open Sans"/>
            </a:endParaRPr>
          </a:p>
        </p:txBody>
      </p:sp>
      <p:sp>
        <p:nvSpPr>
          <p:cNvPr id="1235" name="Google Shape;1235;p91"/>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a:t>
            </a:fld>
            <a:endParaRPr>
              <a:latin typeface="Open Sans"/>
              <a:ea typeface="Open Sans"/>
              <a:cs typeface="Open Sans"/>
              <a:sym typeface="Open Sans"/>
            </a:endParaRPr>
          </a:p>
        </p:txBody>
      </p:sp>
      <p:sp>
        <p:nvSpPr>
          <p:cNvPr id="1236" name="Google Shape;1236;p91"/>
          <p:cNvSpPr/>
          <p:nvPr/>
        </p:nvSpPr>
        <p:spPr>
          <a:xfrm>
            <a:off x="7243176" y="11057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Segment #4</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AB millennials</a:t>
            </a:r>
            <a:endParaRPr>
              <a:solidFill>
                <a:schemeClr val="lt1"/>
              </a:solidFill>
              <a:latin typeface="Open Sans"/>
              <a:ea typeface="Open Sans"/>
              <a:cs typeface="Open Sans"/>
              <a:sym typeface="Open Sans"/>
            </a:endParaRPr>
          </a:p>
        </p:txBody>
      </p:sp>
      <p:cxnSp>
        <p:nvCxnSpPr>
          <p:cNvPr id="1237" name="Google Shape;1237;p91"/>
          <p:cNvCxnSpPr/>
          <p:nvPr/>
        </p:nvCxnSpPr>
        <p:spPr>
          <a:xfrm>
            <a:off x="7142138" y="1542656"/>
            <a:ext cx="0" cy="2107500"/>
          </a:xfrm>
          <a:prstGeom prst="straightConnector1">
            <a:avLst/>
          </a:prstGeom>
          <a:noFill/>
          <a:ln cap="flat" cmpd="sng" w="9525">
            <a:solidFill>
              <a:srgbClr val="A5A5A5"/>
            </a:solidFill>
            <a:prstDash val="solid"/>
            <a:miter lim="800000"/>
            <a:headEnd len="sm" w="sm" type="none"/>
            <a:tailEnd len="sm" w="sm" type="none"/>
          </a:ln>
        </p:spPr>
      </p:cxnSp>
      <p:sp>
        <p:nvSpPr>
          <p:cNvPr id="1238" name="Google Shape;1238;p91"/>
          <p:cNvSpPr txBox="1"/>
          <p:nvPr/>
        </p:nvSpPr>
        <p:spPr>
          <a:xfrm>
            <a:off x="7142150" y="3111575"/>
            <a:ext cx="190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latin typeface="Open Sans"/>
                <a:ea typeface="Open Sans"/>
                <a:cs typeface="Open Sans"/>
                <a:sym typeface="Open Sans"/>
              </a:rPr>
              <a:t>After establishing a BC base, SOUR can expand easily into its neighbouring province</a:t>
            </a:r>
            <a:endParaRPr b="1" sz="800">
              <a:solidFill>
                <a:schemeClr val="lt1"/>
              </a:solidFill>
              <a:latin typeface="Open Sans"/>
              <a:ea typeface="Open Sans"/>
              <a:cs typeface="Open Sans"/>
              <a:sym typeface="Open Sans"/>
            </a:endParaRPr>
          </a:p>
        </p:txBody>
      </p:sp>
      <p:pic>
        <p:nvPicPr>
          <p:cNvPr id="1239" name="Google Shape;1239;p91"/>
          <p:cNvPicPr preferRelativeResize="0"/>
          <p:nvPr/>
        </p:nvPicPr>
        <p:blipFill>
          <a:blip r:embed="rId3">
            <a:alphaModFix/>
          </a:blip>
          <a:stretch>
            <a:fillRect/>
          </a:stretch>
        </p:blipFill>
        <p:spPr>
          <a:xfrm>
            <a:off x="7921938" y="2134740"/>
            <a:ext cx="343900" cy="343900"/>
          </a:xfrm>
          <a:prstGeom prst="rect">
            <a:avLst/>
          </a:prstGeom>
          <a:noFill/>
          <a:ln>
            <a:noFill/>
          </a:ln>
        </p:spPr>
      </p:pic>
      <p:pic>
        <p:nvPicPr>
          <p:cNvPr id="1240" name="Google Shape;1240;p91"/>
          <p:cNvPicPr preferRelativeResize="0"/>
          <p:nvPr/>
        </p:nvPicPr>
        <p:blipFill>
          <a:blip r:embed="rId3">
            <a:alphaModFix/>
          </a:blip>
          <a:stretch>
            <a:fillRect/>
          </a:stretch>
        </p:blipFill>
        <p:spPr>
          <a:xfrm>
            <a:off x="5939525" y="1629215"/>
            <a:ext cx="343900" cy="343900"/>
          </a:xfrm>
          <a:prstGeom prst="rect">
            <a:avLst/>
          </a:prstGeom>
          <a:noFill/>
          <a:ln>
            <a:noFill/>
          </a:ln>
        </p:spPr>
      </p:pic>
      <p:pic>
        <p:nvPicPr>
          <p:cNvPr id="1241" name="Google Shape;1241;p91"/>
          <p:cNvPicPr preferRelativeResize="0"/>
          <p:nvPr/>
        </p:nvPicPr>
        <p:blipFill>
          <a:blip r:embed="rId4">
            <a:alphaModFix/>
          </a:blip>
          <a:stretch>
            <a:fillRect/>
          </a:stretch>
        </p:blipFill>
        <p:spPr>
          <a:xfrm>
            <a:off x="1805519" y="2136805"/>
            <a:ext cx="343900" cy="343900"/>
          </a:xfrm>
          <a:prstGeom prst="rect">
            <a:avLst/>
          </a:prstGeom>
          <a:noFill/>
          <a:ln>
            <a:noFill/>
          </a:ln>
        </p:spPr>
      </p:pic>
      <p:pic>
        <p:nvPicPr>
          <p:cNvPr id="1242" name="Google Shape;1242;p91"/>
          <p:cNvPicPr preferRelativeResize="0"/>
          <p:nvPr/>
        </p:nvPicPr>
        <p:blipFill>
          <a:blip r:embed="rId5">
            <a:alphaModFix/>
          </a:blip>
          <a:stretch>
            <a:fillRect/>
          </a:stretch>
        </p:blipFill>
        <p:spPr>
          <a:xfrm>
            <a:off x="3928423" y="2683712"/>
            <a:ext cx="280390" cy="280401"/>
          </a:xfrm>
          <a:prstGeom prst="rect">
            <a:avLst/>
          </a:prstGeom>
          <a:noFill/>
          <a:ln>
            <a:noFill/>
          </a:ln>
        </p:spPr>
      </p:pic>
      <p:pic>
        <p:nvPicPr>
          <p:cNvPr id="1243" name="Google Shape;1243;p91"/>
          <p:cNvPicPr preferRelativeResize="0"/>
          <p:nvPr/>
        </p:nvPicPr>
        <p:blipFill>
          <a:blip r:embed="rId3">
            <a:alphaModFix/>
          </a:blip>
          <a:stretch>
            <a:fillRect/>
          </a:stretch>
        </p:blipFill>
        <p:spPr>
          <a:xfrm>
            <a:off x="3885275" y="1630265"/>
            <a:ext cx="343900" cy="343900"/>
          </a:xfrm>
          <a:prstGeom prst="rect">
            <a:avLst/>
          </a:prstGeom>
          <a:noFill/>
          <a:ln>
            <a:noFill/>
          </a:ln>
        </p:spPr>
      </p:pic>
      <p:pic>
        <p:nvPicPr>
          <p:cNvPr id="1244" name="Google Shape;1244;p91"/>
          <p:cNvPicPr preferRelativeResize="0"/>
          <p:nvPr/>
        </p:nvPicPr>
        <p:blipFill>
          <a:blip r:embed="rId4">
            <a:alphaModFix/>
          </a:blip>
          <a:stretch>
            <a:fillRect/>
          </a:stretch>
        </p:blipFill>
        <p:spPr>
          <a:xfrm>
            <a:off x="7921957" y="1629230"/>
            <a:ext cx="343900" cy="343900"/>
          </a:xfrm>
          <a:prstGeom prst="rect">
            <a:avLst/>
          </a:prstGeom>
          <a:noFill/>
          <a:ln>
            <a:noFill/>
          </a:ln>
        </p:spPr>
      </p:pic>
      <p:sp>
        <p:nvSpPr>
          <p:cNvPr id="1245" name="Google Shape;1245;p91"/>
          <p:cNvSpPr txBox="1"/>
          <p:nvPr/>
        </p:nvSpPr>
        <p:spPr>
          <a:xfrm>
            <a:off x="4283825" y="1770150"/>
            <a:ext cx="7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*BC-based</a:t>
            </a:r>
            <a:endParaRPr b="1" sz="800">
              <a:latin typeface="Open Sans"/>
              <a:ea typeface="Open Sans"/>
              <a:cs typeface="Open Sans"/>
              <a:sym typeface="Open Sans"/>
            </a:endParaRPr>
          </a:p>
        </p:txBody>
      </p:sp>
      <p:sp>
        <p:nvSpPr>
          <p:cNvPr id="1246" name="Google Shape;1246;p91"/>
          <p:cNvSpPr txBox="1"/>
          <p:nvPr/>
        </p:nvSpPr>
        <p:spPr>
          <a:xfrm>
            <a:off x="6314225" y="1788650"/>
            <a:ext cx="79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*BC-based</a:t>
            </a:r>
            <a:endParaRPr b="1" sz="800">
              <a:latin typeface="Open Sans"/>
              <a:ea typeface="Open Sans"/>
              <a:cs typeface="Open Sans"/>
              <a:sym typeface="Open Sans"/>
            </a:endParaRPr>
          </a:p>
        </p:txBody>
      </p:sp>
      <p:pic>
        <p:nvPicPr>
          <p:cNvPr id="1247" name="Google Shape;1247;p91"/>
          <p:cNvPicPr preferRelativeResize="0"/>
          <p:nvPr/>
        </p:nvPicPr>
        <p:blipFill>
          <a:blip r:embed="rId5">
            <a:alphaModFix/>
          </a:blip>
          <a:stretch>
            <a:fillRect/>
          </a:stretch>
        </p:blipFill>
        <p:spPr>
          <a:xfrm>
            <a:off x="1837273" y="2671999"/>
            <a:ext cx="280390" cy="280401"/>
          </a:xfrm>
          <a:prstGeom prst="rect">
            <a:avLst/>
          </a:prstGeom>
          <a:noFill/>
          <a:ln>
            <a:noFill/>
          </a:ln>
        </p:spPr>
      </p:pic>
      <p:pic>
        <p:nvPicPr>
          <p:cNvPr id="1248" name="Google Shape;1248;p91"/>
          <p:cNvPicPr preferRelativeResize="0"/>
          <p:nvPr/>
        </p:nvPicPr>
        <p:blipFill>
          <a:blip r:embed="rId3">
            <a:alphaModFix/>
          </a:blip>
          <a:stretch>
            <a:fillRect/>
          </a:stretch>
        </p:blipFill>
        <p:spPr>
          <a:xfrm>
            <a:off x="5939513" y="2670027"/>
            <a:ext cx="343900" cy="343900"/>
          </a:xfrm>
          <a:prstGeom prst="rect">
            <a:avLst/>
          </a:prstGeom>
          <a:noFill/>
          <a:ln>
            <a:noFill/>
          </a:ln>
        </p:spPr>
      </p:pic>
      <p:pic>
        <p:nvPicPr>
          <p:cNvPr id="1249" name="Google Shape;1249;p91"/>
          <p:cNvPicPr preferRelativeResize="0"/>
          <p:nvPr/>
        </p:nvPicPr>
        <p:blipFill>
          <a:blip r:embed="rId3">
            <a:alphaModFix/>
          </a:blip>
          <a:stretch>
            <a:fillRect/>
          </a:stretch>
        </p:blipFill>
        <p:spPr>
          <a:xfrm>
            <a:off x="7921938" y="2660652"/>
            <a:ext cx="343900" cy="343900"/>
          </a:xfrm>
          <a:prstGeom prst="rect">
            <a:avLst/>
          </a:prstGeom>
          <a:noFill/>
          <a:ln>
            <a:noFill/>
          </a:ln>
        </p:spPr>
      </p:pic>
      <p:sp>
        <p:nvSpPr>
          <p:cNvPr id="1250" name="Google Shape;1250;p91"/>
          <p:cNvSpPr txBox="1"/>
          <p:nvPr/>
        </p:nvSpPr>
        <p:spPr>
          <a:xfrm>
            <a:off x="2244175" y="2683700"/>
            <a:ext cx="7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*data cost is high</a:t>
            </a:r>
            <a:endParaRPr b="1" sz="800">
              <a:latin typeface="Open Sans"/>
              <a:ea typeface="Open Sans"/>
              <a:cs typeface="Open Sans"/>
              <a:sym typeface="Open Sans"/>
            </a:endParaRPr>
          </a:p>
        </p:txBody>
      </p:sp>
      <p:sp>
        <p:nvSpPr>
          <p:cNvPr id="1251" name="Google Shape;1251;p91"/>
          <p:cNvSpPr txBox="1"/>
          <p:nvPr/>
        </p:nvSpPr>
        <p:spPr>
          <a:xfrm>
            <a:off x="4323600" y="2683700"/>
            <a:ext cx="79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Open Sans"/>
                <a:ea typeface="Open Sans"/>
                <a:cs typeface="Open Sans"/>
                <a:sym typeface="Open Sans"/>
              </a:rPr>
              <a:t>*data cost is high</a:t>
            </a:r>
            <a:endParaRPr b="1" sz="800">
              <a:latin typeface="Open Sans"/>
              <a:ea typeface="Open Sans"/>
              <a:cs typeface="Open Sans"/>
              <a:sym typeface="Open Sans"/>
            </a:endParaRPr>
          </a:p>
        </p:txBody>
      </p:sp>
      <p:pic>
        <p:nvPicPr>
          <p:cNvPr id="1252" name="Google Shape;1252;p91"/>
          <p:cNvPicPr preferRelativeResize="0"/>
          <p:nvPr/>
        </p:nvPicPr>
        <p:blipFill>
          <a:blip r:embed="rId4">
            <a:alphaModFix/>
          </a:blip>
          <a:stretch>
            <a:fillRect/>
          </a:stretch>
        </p:blipFill>
        <p:spPr>
          <a:xfrm>
            <a:off x="3885282" y="2112380"/>
            <a:ext cx="343900" cy="343900"/>
          </a:xfrm>
          <a:prstGeom prst="rect">
            <a:avLst/>
          </a:prstGeom>
          <a:noFill/>
          <a:ln>
            <a:noFill/>
          </a:ln>
        </p:spPr>
      </p:pic>
      <p:pic>
        <p:nvPicPr>
          <p:cNvPr id="1253" name="Google Shape;1253;p91"/>
          <p:cNvPicPr preferRelativeResize="0"/>
          <p:nvPr/>
        </p:nvPicPr>
        <p:blipFill>
          <a:blip r:embed="rId4">
            <a:alphaModFix/>
          </a:blip>
          <a:stretch>
            <a:fillRect/>
          </a:stretch>
        </p:blipFill>
        <p:spPr>
          <a:xfrm>
            <a:off x="1805532" y="1630280"/>
            <a:ext cx="343900" cy="343900"/>
          </a:xfrm>
          <a:prstGeom prst="rect">
            <a:avLst/>
          </a:prstGeom>
          <a:noFill/>
          <a:ln>
            <a:noFill/>
          </a:ln>
        </p:spPr>
      </p:pic>
      <p:sp>
        <p:nvSpPr>
          <p:cNvPr id="1254" name="Google Shape;1254;p91"/>
          <p:cNvSpPr/>
          <p:nvPr/>
        </p:nvSpPr>
        <p:spPr>
          <a:xfrm>
            <a:off x="5080800" y="1029325"/>
            <a:ext cx="2061600" cy="2630400"/>
          </a:xfrm>
          <a:prstGeom prst="rect">
            <a:avLst/>
          </a:prstGeom>
          <a:noFill/>
          <a:ln cap="flat" cmpd="sng" w="19050">
            <a:solidFill>
              <a:srgbClr val="DBB88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latin typeface="Source Sans Pro"/>
              <a:ea typeface="Source Sans Pro"/>
              <a:cs typeface="Source Sans Pro"/>
              <a:sym typeface="Source Sans Pro"/>
            </a:endParaRPr>
          </a:p>
        </p:txBody>
      </p:sp>
      <p:sp>
        <p:nvSpPr>
          <p:cNvPr id="1255" name="Google Shape;1255;p91"/>
          <p:cNvSpPr/>
          <p:nvPr/>
        </p:nvSpPr>
        <p:spPr>
          <a:xfrm>
            <a:off x="5122125" y="1101150"/>
            <a:ext cx="1978800" cy="2542200"/>
          </a:xfrm>
          <a:prstGeom prst="rect">
            <a:avLst/>
          </a:prstGeom>
          <a:solidFill>
            <a:srgbClr val="FFFFFF">
              <a:alpha val="888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0">
                <a:solidFill>
                  <a:srgbClr val="DBB88F"/>
                </a:solidFill>
                <a:latin typeface="Open Sans"/>
                <a:ea typeface="Open Sans"/>
                <a:cs typeface="Open Sans"/>
                <a:sym typeface="Open Sans"/>
              </a:rPr>
              <a:t>1</a:t>
            </a:r>
            <a:endParaRPr b="1" sz="7000">
              <a:solidFill>
                <a:srgbClr val="DBB88F"/>
              </a:solidFill>
              <a:latin typeface="Open Sans"/>
              <a:ea typeface="Open Sans"/>
              <a:cs typeface="Open Sans"/>
              <a:sym typeface="Open Sans"/>
            </a:endParaRPr>
          </a:p>
        </p:txBody>
      </p:sp>
      <p:sp>
        <p:nvSpPr>
          <p:cNvPr id="1256" name="Google Shape;1256;p91"/>
          <p:cNvSpPr/>
          <p:nvPr/>
        </p:nvSpPr>
        <p:spPr>
          <a:xfrm>
            <a:off x="7172975" y="1035150"/>
            <a:ext cx="1943400" cy="2630400"/>
          </a:xfrm>
          <a:prstGeom prst="rect">
            <a:avLst/>
          </a:prstGeom>
          <a:noFill/>
          <a:ln cap="flat" cmpd="sng" w="19050">
            <a:solidFill>
              <a:srgbClr val="AFBE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Source Sans Pro"/>
              <a:ea typeface="Source Sans Pro"/>
              <a:cs typeface="Source Sans Pro"/>
              <a:sym typeface="Source Sans Pro"/>
            </a:endParaRPr>
          </a:p>
        </p:txBody>
      </p:sp>
      <p:sp>
        <p:nvSpPr>
          <p:cNvPr id="1257" name="Google Shape;1257;p91"/>
          <p:cNvSpPr/>
          <p:nvPr/>
        </p:nvSpPr>
        <p:spPr>
          <a:xfrm>
            <a:off x="7211825" y="1059800"/>
            <a:ext cx="1865400" cy="2582400"/>
          </a:xfrm>
          <a:prstGeom prst="rect">
            <a:avLst/>
          </a:prstGeom>
          <a:solidFill>
            <a:srgbClr val="FFFFFF">
              <a:alpha val="888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0">
                <a:solidFill>
                  <a:srgbClr val="AFBED1"/>
                </a:solidFill>
                <a:latin typeface="Open Sans"/>
                <a:ea typeface="Open Sans"/>
                <a:cs typeface="Open Sans"/>
                <a:sym typeface="Open Sans"/>
              </a:rPr>
              <a:t>2</a:t>
            </a:r>
            <a:endParaRPr b="1" sz="7000">
              <a:solidFill>
                <a:srgbClr val="AFBED1"/>
              </a:solidFill>
              <a:latin typeface="Open Sans"/>
              <a:ea typeface="Open Sans"/>
              <a:cs typeface="Open Sans"/>
              <a:sym typeface="Open Sans"/>
            </a:endParaRPr>
          </a:p>
        </p:txBody>
      </p:sp>
      <p:sp>
        <p:nvSpPr>
          <p:cNvPr id="1258" name="Google Shape;1258;p91"/>
          <p:cNvSpPr/>
          <p:nvPr/>
        </p:nvSpPr>
        <p:spPr>
          <a:xfrm>
            <a:off x="101275" y="3819775"/>
            <a:ext cx="8949000" cy="7563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Open Sans"/>
                <a:ea typeface="Open Sans"/>
                <a:cs typeface="Open Sans"/>
                <a:sym typeface="Open Sans"/>
              </a:rPr>
              <a:t>Key insight: In order to best align with SOUR’s internal strengths (core competencies), we should prioritize targeting the urban BC millennial segment and also target the the urban Alberta millennial segment</a:t>
            </a:r>
            <a:endParaRPr b="1" sz="1300">
              <a:solidFill>
                <a:schemeClr val="lt1"/>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1D1"/>
        </a:solidFill>
      </p:bgPr>
    </p:bg>
    <p:spTree>
      <p:nvGrpSpPr>
        <p:cNvPr id="1262" name="Shape 1262"/>
        <p:cNvGrpSpPr/>
        <p:nvPr/>
      </p:nvGrpSpPr>
      <p:grpSpPr>
        <a:xfrm>
          <a:off x="0" y="0"/>
          <a:ext cx="0" cy="0"/>
          <a:chOff x="0" y="0"/>
          <a:chExt cx="0" cy="0"/>
        </a:xfrm>
      </p:grpSpPr>
      <p:sp>
        <p:nvSpPr>
          <p:cNvPr id="1263" name="Google Shape;1263;p92"/>
          <p:cNvSpPr txBox="1"/>
          <p:nvPr/>
        </p:nvSpPr>
        <p:spPr>
          <a:xfrm>
            <a:off x="197575" y="363000"/>
            <a:ext cx="4169700" cy="44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Open Sans"/>
                <a:ea typeface="Open Sans"/>
                <a:cs typeface="Open Sans"/>
                <a:sym typeface="Open Sans"/>
              </a:rPr>
              <a:t>By analyzing the data above we can make insights towards where we should target our consumers by province. With 20% of British Columbians stating their favourite drink is </a:t>
            </a:r>
            <a:r>
              <a:rPr b="1" lang="en" sz="1100">
                <a:solidFill>
                  <a:schemeClr val="dk1"/>
                </a:solidFill>
                <a:latin typeface="Open Sans"/>
                <a:ea typeface="Open Sans"/>
                <a:cs typeface="Open Sans"/>
                <a:sym typeface="Open Sans"/>
              </a:rPr>
              <a:t>whiskey</a:t>
            </a:r>
            <a:r>
              <a:rPr lang="en" sz="1100">
                <a:solidFill>
                  <a:schemeClr val="dk1"/>
                </a:solidFill>
                <a:latin typeface="Open Sans"/>
                <a:ea typeface="Open Sans"/>
                <a:cs typeface="Open Sans"/>
                <a:sym typeface="Open Sans"/>
              </a:rPr>
              <a:t>, this </a:t>
            </a:r>
            <a:r>
              <a:rPr i="1" lang="en" sz="1100">
                <a:solidFill>
                  <a:schemeClr val="dk1"/>
                </a:solidFill>
                <a:latin typeface="Open Sans"/>
                <a:ea typeface="Open Sans"/>
                <a:cs typeface="Open Sans"/>
                <a:sym typeface="Open Sans"/>
              </a:rPr>
              <a:t>is the largest market</a:t>
            </a:r>
            <a:r>
              <a:rPr lang="en" sz="1100">
                <a:solidFill>
                  <a:schemeClr val="dk1"/>
                </a:solidFill>
                <a:latin typeface="Open Sans"/>
                <a:ea typeface="Open Sans"/>
                <a:cs typeface="Open Sans"/>
                <a:sym typeface="Open Sans"/>
              </a:rPr>
              <a:t>. At 10% for Alberta, Western Canada will provide </a:t>
            </a:r>
            <a:r>
              <a:rPr lang="en" sz="1100">
                <a:solidFill>
                  <a:schemeClr val="dk1"/>
                </a:solidFill>
                <a:latin typeface="Open Sans"/>
                <a:ea typeface="Open Sans"/>
                <a:cs typeface="Open Sans"/>
                <a:sym typeface="Open Sans"/>
              </a:rPr>
              <a:t>us</a:t>
            </a:r>
            <a:r>
              <a:rPr lang="en" sz="1100">
                <a:solidFill>
                  <a:schemeClr val="dk1"/>
                </a:solidFill>
                <a:latin typeface="Open Sans"/>
                <a:ea typeface="Open Sans"/>
                <a:cs typeface="Open Sans"/>
                <a:sym typeface="Open Sans"/>
              </a:rPr>
              <a:t> with the most consumers compared to Eastern Canada. The most likely </a:t>
            </a:r>
            <a:r>
              <a:rPr i="1" lang="en" sz="1100">
                <a:solidFill>
                  <a:schemeClr val="dk1"/>
                </a:solidFill>
                <a:latin typeface="Open Sans"/>
                <a:ea typeface="Open Sans"/>
                <a:cs typeface="Open Sans"/>
                <a:sym typeface="Open Sans"/>
              </a:rPr>
              <a:t>venue</a:t>
            </a:r>
            <a:r>
              <a:rPr lang="en" sz="1100">
                <a:solidFill>
                  <a:schemeClr val="dk1"/>
                </a:solidFill>
                <a:latin typeface="Open Sans"/>
                <a:ea typeface="Open Sans"/>
                <a:cs typeface="Open Sans"/>
                <a:sym typeface="Open Sans"/>
              </a:rPr>
              <a:t> for Canadians to consume alcohol is at their </a:t>
            </a:r>
            <a:r>
              <a:rPr b="1" lang="en" sz="1100">
                <a:solidFill>
                  <a:schemeClr val="dk1"/>
                </a:solidFill>
                <a:latin typeface="Open Sans"/>
                <a:ea typeface="Open Sans"/>
                <a:cs typeface="Open Sans"/>
                <a:sym typeface="Open Sans"/>
              </a:rPr>
              <a:t>own home</a:t>
            </a:r>
            <a:r>
              <a:rPr lang="en" sz="1100">
                <a:solidFill>
                  <a:schemeClr val="dk1"/>
                </a:solidFill>
                <a:latin typeface="Open Sans"/>
                <a:ea typeface="Open Sans"/>
                <a:cs typeface="Open Sans"/>
                <a:sym typeface="Open Sans"/>
              </a:rPr>
              <a:t> or a friends. Since our product comes prepackaged and is designed to be enjoyed at home, targeting consumers who are looking for a premade cocktail to enjoy in the comfort of their own homes is a message we need to convey to our audience. Through targeting the urban millennial demographic within BC and Alberta, we are effectively meeting our psychographic and behavioural criteria, all while remaining within the constraints of our startup model. This marketing model leaves room to expand across the country as the business grows.</a:t>
            </a:r>
            <a:endParaRPr sz="1100">
              <a:solidFill>
                <a:schemeClr val="dk1"/>
              </a:solidFill>
              <a:latin typeface="Open Sans"/>
              <a:ea typeface="Open Sans"/>
              <a:cs typeface="Open Sans"/>
              <a:sym typeface="Open Sans"/>
            </a:endParaRPr>
          </a:p>
        </p:txBody>
      </p:sp>
      <p:sp>
        <p:nvSpPr>
          <p:cNvPr id="1264" name="Google Shape;1264;p92"/>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265" name="Google Shape;1265;p92"/>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1266" name="Google Shape;1266;p92"/>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1267" name="Google Shape;1267;p92"/>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271" name="Shape 1271"/>
        <p:cNvGrpSpPr/>
        <p:nvPr/>
      </p:nvGrpSpPr>
      <p:grpSpPr>
        <a:xfrm>
          <a:off x="0" y="0"/>
          <a:ext cx="0" cy="0"/>
          <a:chOff x="0" y="0"/>
          <a:chExt cx="0" cy="0"/>
        </a:xfrm>
      </p:grpSpPr>
      <p:sp>
        <p:nvSpPr>
          <p:cNvPr id="1272" name="Google Shape;1272;p93"/>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Targeting</a:t>
            </a:r>
            <a:endParaRPr b="1" sz="6000">
              <a:solidFill>
                <a:schemeClr val="lt1"/>
              </a:solidFill>
              <a:latin typeface="Bebas Neue"/>
              <a:ea typeface="Bebas Neue"/>
              <a:cs typeface="Bebas Neue"/>
              <a:sym typeface="Bebas Neue"/>
            </a:endParaRPr>
          </a:p>
        </p:txBody>
      </p:sp>
      <p:pic>
        <p:nvPicPr>
          <p:cNvPr id="1273" name="Google Shape;1273;p93"/>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9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1279" name="Google Shape;1279;p94"/>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Finding the right target strategy </a:t>
            </a:r>
            <a:endParaRPr>
              <a:latin typeface="Open Sans"/>
              <a:ea typeface="Open Sans"/>
              <a:cs typeface="Open Sans"/>
              <a:sym typeface="Open Sans"/>
            </a:endParaRPr>
          </a:p>
        </p:txBody>
      </p:sp>
      <p:sp>
        <p:nvSpPr>
          <p:cNvPr id="1280" name="Google Shape;1280;p94"/>
          <p:cNvSpPr/>
          <p:nvPr/>
        </p:nvSpPr>
        <p:spPr>
          <a:xfrm>
            <a:off x="88909" y="3511325"/>
            <a:ext cx="8970300" cy="516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1" name="Google Shape;1281;p94"/>
          <p:cNvSpPr/>
          <p:nvPr/>
        </p:nvSpPr>
        <p:spPr>
          <a:xfrm>
            <a:off x="88909" y="2994571"/>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94"/>
          <p:cNvSpPr/>
          <p:nvPr/>
        </p:nvSpPr>
        <p:spPr>
          <a:xfrm>
            <a:off x="79962" y="1960825"/>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3" name="Google Shape;1283;p94"/>
          <p:cNvCxnSpPr/>
          <p:nvPr/>
        </p:nvCxnSpPr>
        <p:spPr>
          <a:xfrm>
            <a:off x="1128513" y="1457100"/>
            <a:ext cx="0" cy="2565900"/>
          </a:xfrm>
          <a:prstGeom prst="straightConnector1">
            <a:avLst/>
          </a:prstGeom>
          <a:noFill/>
          <a:ln cap="flat" cmpd="sng" w="9525">
            <a:solidFill>
              <a:srgbClr val="828A95"/>
            </a:solidFill>
            <a:prstDash val="dot"/>
            <a:round/>
            <a:headEnd len="med" w="med" type="none"/>
            <a:tailEnd len="med" w="med" type="none"/>
          </a:ln>
        </p:spPr>
      </p:cxnSp>
      <p:sp>
        <p:nvSpPr>
          <p:cNvPr id="1284" name="Google Shape;1284;p94"/>
          <p:cNvSpPr/>
          <p:nvPr/>
        </p:nvSpPr>
        <p:spPr>
          <a:xfrm>
            <a:off x="1103775" y="10316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Undifferentiated</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sp>
        <p:nvSpPr>
          <p:cNvPr id="1285" name="Google Shape;1285;p94"/>
          <p:cNvSpPr/>
          <p:nvPr/>
        </p:nvSpPr>
        <p:spPr>
          <a:xfrm>
            <a:off x="3140419" y="10316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lt1"/>
                </a:solidFill>
                <a:latin typeface="Open Sans"/>
                <a:ea typeface="Open Sans"/>
                <a:cs typeface="Open Sans"/>
                <a:sym typeface="Open Sans"/>
              </a:rPr>
              <a:t>Differentiated</a:t>
            </a:r>
            <a:endParaRPr b="1">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Targeting</a:t>
            </a:r>
            <a:endParaRPr sz="1000">
              <a:solidFill>
                <a:schemeClr val="lt1"/>
              </a:solidFill>
              <a:latin typeface="Open Sans"/>
              <a:ea typeface="Open Sans"/>
              <a:cs typeface="Open Sans"/>
              <a:sym typeface="Open Sans"/>
            </a:endParaRPr>
          </a:p>
        </p:txBody>
      </p:sp>
      <p:sp>
        <p:nvSpPr>
          <p:cNvPr id="1286" name="Google Shape;1286;p94"/>
          <p:cNvSpPr/>
          <p:nvPr/>
        </p:nvSpPr>
        <p:spPr>
          <a:xfrm>
            <a:off x="5191802" y="10295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Concentrated</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1287" name="Google Shape;1287;p94"/>
          <p:cNvCxnSpPr/>
          <p:nvPr/>
        </p:nvCxnSpPr>
        <p:spPr>
          <a:xfrm>
            <a:off x="3033663" y="1461756"/>
            <a:ext cx="0" cy="2556600"/>
          </a:xfrm>
          <a:prstGeom prst="straightConnector1">
            <a:avLst/>
          </a:prstGeom>
          <a:noFill/>
          <a:ln cap="flat" cmpd="sng" w="9525">
            <a:solidFill>
              <a:srgbClr val="A5A5A5"/>
            </a:solidFill>
            <a:prstDash val="solid"/>
            <a:miter lim="800000"/>
            <a:headEnd len="sm" w="sm" type="none"/>
            <a:tailEnd len="sm" w="sm" type="none"/>
          </a:ln>
        </p:spPr>
      </p:cxnSp>
      <p:cxnSp>
        <p:nvCxnSpPr>
          <p:cNvPr id="1288" name="Google Shape;1288;p94"/>
          <p:cNvCxnSpPr/>
          <p:nvPr/>
        </p:nvCxnSpPr>
        <p:spPr>
          <a:xfrm>
            <a:off x="5080788" y="1466456"/>
            <a:ext cx="0" cy="2556600"/>
          </a:xfrm>
          <a:prstGeom prst="straightConnector1">
            <a:avLst/>
          </a:prstGeom>
          <a:noFill/>
          <a:ln cap="flat" cmpd="sng" w="9525">
            <a:solidFill>
              <a:srgbClr val="A5A5A5"/>
            </a:solidFill>
            <a:prstDash val="solid"/>
            <a:miter lim="800000"/>
            <a:headEnd len="sm" w="sm" type="none"/>
            <a:tailEnd len="sm" w="sm" type="none"/>
          </a:ln>
        </p:spPr>
      </p:cxnSp>
      <p:sp>
        <p:nvSpPr>
          <p:cNvPr id="1289" name="Google Shape;1289;p94"/>
          <p:cNvSpPr txBox="1"/>
          <p:nvPr/>
        </p:nvSpPr>
        <p:spPr>
          <a:xfrm>
            <a:off x="79972" y="1527575"/>
            <a:ext cx="1023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Cost Efficiency</a:t>
            </a:r>
            <a:endParaRPr b="1" sz="900">
              <a:latin typeface="Open Sans"/>
              <a:ea typeface="Open Sans"/>
              <a:cs typeface="Open Sans"/>
              <a:sym typeface="Open Sans"/>
            </a:endParaRPr>
          </a:p>
        </p:txBody>
      </p:sp>
      <p:sp>
        <p:nvSpPr>
          <p:cNvPr id="1290" name="Google Shape;1290;p94"/>
          <p:cNvSpPr txBox="1"/>
          <p:nvPr/>
        </p:nvSpPr>
        <p:spPr>
          <a:xfrm>
            <a:off x="101263" y="1965713"/>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Reachable Audience</a:t>
            </a:r>
            <a:endParaRPr b="1" sz="900">
              <a:latin typeface="Open Sans"/>
              <a:ea typeface="Open Sans"/>
              <a:cs typeface="Open Sans"/>
              <a:sym typeface="Open Sans"/>
            </a:endParaRPr>
          </a:p>
        </p:txBody>
      </p:sp>
      <p:sp>
        <p:nvSpPr>
          <p:cNvPr id="1291" name="Google Shape;1291;p94"/>
          <p:cNvSpPr txBox="1"/>
          <p:nvPr/>
        </p:nvSpPr>
        <p:spPr>
          <a:xfrm>
            <a:off x="80013" y="249712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Receptiveness</a:t>
            </a:r>
            <a:endParaRPr b="1" sz="900">
              <a:latin typeface="Open Sans"/>
              <a:ea typeface="Open Sans"/>
              <a:cs typeface="Open Sans"/>
              <a:sym typeface="Open Sans"/>
            </a:endParaRPr>
          </a:p>
          <a:p>
            <a:pPr indent="0" lvl="0" marL="0" rtl="0" algn="l">
              <a:spcBef>
                <a:spcPts val="0"/>
              </a:spcBef>
              <a:spcAft>
                <a:spcPts val="0"/>
              </a:spcAft>
              <a:buNone/>
            </a:pPr>
            <a:r>
              <a:rPr b="1" lang="en" sz="900">
                <a:latin typeface="Open Sans"/>
                <a:ea typeface="Open Sans"/>
                <a:cs typeface="Open Sans"/>
                <a:sym typeface="Open Sans"/>
              </a:rPr>
              <a:t>To Message</a:t>
            </a:r>
            <a:endParaRPr b="1" sz="900">
              <a:latin typeface="Open Sans"/>
              <a:ea typeface="Open Sans"/>
              <a:cs typeface="Open Sans"/>
              <a:sym typeface="Open Sans"/>
            </a:endParaRPr>
          </a:p>
        </p:txBody>
      </p:sp>
      <p:sp>
        <p:nvSpPr>
          <p:cNvPr id="1292" name="Google Shape;1292;p94"/>
          <p:cNvSpPr txBox="1"/>
          <p:nvPr/>
        </p:nvSpPr>
        <p:spPr>
          <a:xfrm>
            <a:off x="80013" y="302339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Targets Multiple Segments</a:t>
            </a:r>
            <a:endParaRPr b="1" sz="900">
              <a:latin typeface="Open Sans"/>
              <a:ea typeface="Open Sans"/>
              <a:cs typeface="Open Sans"/>
              <a:sym typeface="Open Sans"/>
            </a:endParaRPr>
          </a:p>
        </p:txBody>
      </p:sp>
      <p:sp>
        <p:nvSpPr>
          <p:cNvPr id="1293" name="Google Shape;1293;p94"/>
          <p:cNvSpPr txBox="1"/>
          <p:nvPr/>
        </p:nvSpPr>
        <p:spPr>
          <a:xfrm>
            <a:off x="101263" y="353877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Open Sans"/>
                <a:ea typeface="Open Sans"/>
                <a:cs typeface="Open Sans"/>
                <a:sym typeface="Open Sans"/>
              </a:rPr>
              <a:t>Additional</a:t>
            </a:r>
            <a:endParaRPr b="1" sz="900">
              <a:solidFill>
                <a:schemeClr val="lt1"/>
              </a:solidFill>
              <a:latin typeface="Open Sans"/>
              <a:ea typeface="Open Sans"/>
              <a:cs typeface="Open Sans"/>
              <a:sym typeface="Open Sans"/>
            </a:endParaRPr>
          </a:p>
          <a:p>
            <a:pPr indent="0" lvl="0" marL="0" rtl="0" algn="l">
              <a:spcBef>
                <a:spcPts val="0"/>
              </a:spcBef>
              <a:spcAft>
                <a:spcPts val="0"/>
              </a:spcAft>
              <a:buNone/>
            </a:pPr>
            <a:r>
              <a:rPr b="1" lang="en" sz="900">
                <a:solidFill>
                  <a:schemeClr val="lt1"/>
                </a:solidFill>
                <a:latin typeface="Open Sans"/>
                <a:ea typeface="Open Sans"/>
                <a:cs typeface="Open Sans"/>
                <a:sym typeface="Open Sans"/>
              </a:rPr>
              <a:t>Insights</a:t>
            </a:r>
            <a:endParaRPr b="1" sz="900">
              <a:solidFill>
                <a:schemeClr val="lt1"/>
              </a:solidFill>
              <a:latin typeface="Open Sans"/>
              <a:ea typeface="Open Sans"/>
              <a:cs typeface="Open Sans"/>
              <a:sym typeface="Open Sans"/>
            </a:endParaRPr>
          </a:p>
        </p:txBody>
      </p:sp>
      <p:pic>
        <p:nvPicPr>
          <p:cNvPr id="1294" name="Google Shape;1294;p94"/>
          <p:cNvPicPr preferRelativeResize="0"/>
          <p:nvPr/>
        </p:nvPicPr>
        <p:blipFill>
          <a:blip r:embed="rId3">
            <a:alphaModFix/>
          </a:blip>
          <a:stretch>
            <a:fillRect/>
          </a:stretch>
        </p:blipFill>
        <p:spPr>
          <a:xfrm>
            <a:off x="1840165" y="3098994"/>
            <a:ext cx="343900" cy="343900"/>
          </a:xfrm>
          <a:prstGeom prst="rect">
            <a:avLst/>
          </a:prstGeom>
          <a:noFill/>
          <a:ln>
            <a:noFill/>
          </a:ln>
        </p:spPr>
      </p:pic>
      <p:pic>
        <p:nvPicPr>
          <p:cNvPr id="1295" name="Google Shape;1295;p94"/>
          <p:cNvPicPr preferRelativeResize="0"/>
          <p:nvPr/>
        </p:nvPicPr>
        <p:blipFill>
          <a:blip r:embed="rId3">
            <a:alphaModFix/>
          </a:blip>
          <a:stretch>
            <a:fillRect/>
          </a:stretch>
        </p:blipFill>
        <p:spPr>
          <a:xfrm>
            <a:off x="3887300" y="2590927"/>
            <a:ext cx="343900" cy="343900"/>
          </a:xfrm>
          <a:prstGeom prst="rect">
            <a:avLst/>
          </a:prstGeom>
          <a:noFill/>
          <a:ln>
            <a:noFill/>
          </a:ln>
        </p:spPr>
      </p:pic>
      <p:pic>
        <p:nvPicPr>
          <p:cNvPr id="1296" name="Google Shape;1296;p94"/>
          <p:cNvPicPr preferRelativeResize="0"/>
          <p:nvPr/>
        </p:nvPicPr>
        <p:blipFill>
          <a:blip r:embed="rId3">
            <a:alphaModFix/>
          </a:blip>
          <a:stretch>
            <a:fillRect/>
          </a:stretch>
        </p:blipFill>
        <p:spPr>
          <a:xfrm>
            <a:off x="5941375" y="2586015"/>
            <a:ext cx="343900" cy="343900"/>
          </a:xfrm>
          <a:prstGeom prst="rect">
            <a:avLst/>
          </a:prstGeom>
          <a:noFill/>
          <a:ln>
            <a:noFill/>
          </a:ln>
        </p:spPr>
      </p:pic>
      <p:pic>
        <p:nvPicPr>
          <p:cNvPr id="1297" name="Google Shape;1297;p94"/>
          <p:cNvPicPr preferRelativeResize="0"/>
          <p:nvPr/>
        </p:nvPicPr>
        <p:blipFill>
          <a:blip r:embed="rId3">
            <a:alphaModFix/>
          </a:blip>
          <a:stretch>
            <a:fillRect/>
          </a:stretch>
        </p:blipFill>
        <p:spPr>
          <a:xfrm>
            <a:off x="3887300" y="3116598"/>
            <a:ext cx="343900" cy="343900"/>
          </a:xfrm>
          <a:prstGeom prst="rect">
            <a:avLst/>
          </a:prstGeom>
          <a:noFill/>
          <a:ln>
            <a:noFill/>
          </a:ln>
        </p:spPr>
      </p:pic>
      <p:pic>
        <p:nvPicPr>
          <p:cNvPr id="1298" name="Google Shape;1298;p94"/>
          <p:cNvPicPr preferRelativeResize="0"/>
          <p:nvPr/>
        </p:nvPicPr>
        <p:blipFill>
          <a:blip r:embed="rId3">
            <a:alphaModFix/>
          </a:blip>
          <a:stretch>
            <a:fillRect/>
          </a:stretch>
        </p:blipFill>
        <p:spPr>
          <a:xfrm>
            <a:off x="3887300" y="2098268"/>
            <a:ext cx="343900" cy="343900"/>
          </a:xfrm>
          <a:prstGeom prst="rect">
            <a:avLst/>
          </a:prstGeom>
          <a:noFill/>
          <a:ln>
            <a:noFill/>
          </a:ln>
        </p:spPr>
      </p:pic>
      <p:pic>
        <p:nvPicPr>
          <p:cNvPr id="1299" name="Google Shape;1299;p94"/>
          <p:cNvPicPr preferRelativeResize="0"/>
          <p:nvPr/>
        </p:nvPicPr>
        <p:blipFill>
          <a:blip r:embed="rId4">
            <a:alphaModFix/>
          </a:blip>
          <a:stretch>
            <a:fillRect/>
          </a:stretch>
        </p:blipFill>
        <p:spPr>
          <a:xfrm>
            <a:off x="1821732" y="2080543"/>
            <a:ext cx="343900" cy="343900"/>
          </a:xfrm>
          <a:prstGeom prst="rect">
            <a:avLst/>
          </a:prstGeom>
          <a:noFill/>
          <a:ln>
            <a:noFill/>
          </a:ln>
        </p:spPr>
      </p:pic>
      <p:sp>
        <p:nvSpPr>
          <p:cNvPr id="1300" name="Google Shape;1300;p94"/>
          <p:cNvSpPr txBox="1"/>
          <p:nvPr/>
        </p:nvSpPr>
        <p:spPr>
          <a:xfrm>
            <a:off x="1099375" y="3549677"/>
            <a:ext cx="182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Whiskey Sour is a highly niche market</a:t>
            </a:r>
            <a:endParaRPr b="1" sz="900">
              <a:solidFill>
                <a:schemeClr val="lt1"/>
              </a:solidFill>
              <a:latin typeface="Open Sans"/>
              <a:ea typeface="Open Sans"/>
              <a:cs typeface="Open Sans"/>
              <a:sym typeface="Open Sans"/>
            </a:endParaRPr>
          </a:p>
        </p:txBody>
      </p:sp>
      <p:sp>
        <p:nvSpPr>
          <p:cNvPr id="1301" name="Google Shape;1301;p94"/>
          <p:cNvSpPr txBox="1"/>
          <p:nvPr/>
        </p:nvSpPr>
        <p:spPr>
          <a:xfrm>
            <a:off x="2944050" y="3511182"/>
            <a:ext cx="220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There are multiple segments within the Whiskey Sour niche</a:t>
            </a:r>
            <a:endParaRPr b="1" sz="900">
              <a:solidFill>
                <a:schemeClr val="lt1"/>
              </a:solidFill>
              <a:latin typeface="Open Sans"/>
              <a:ea typeface="Open Sans"/>
              <a:cs typeface="Open Sans"/>
              <a:sym typeface="Open Sans"/>
            </a:endParaRPr>
          </a:p>
        </p:txBody>
      </p:sp>
      <p:sp>
        <p:nvSpPr>
          <p:cNvPr id="1302" name="Google Shape;1302;p94"/>
          <p:cNvSpPr txBox="1"/>
          <p:nvPr/>
        </p:nvSpPr>
        <p:spPr>
          <a:xfrm>
            <a:off x="5198713" y="3511177"/>
            <a:ext cx="1825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Does not consider other market segments within the niche market</a:t>
            </a:r>
            <a:endParaRPr b="1" sz="900">
              <a:solidFill>
                <a:schemeClr val="lt1"/>
              </a:solidFill>
              <a:latin typeface="Open Sans"/>
              <a:ea typeface="Open Sans"/>
              <a:cs typeface="Open Sans"/>
              <a:sym typeface="Open Sans"/>
            </a:endParaRPr>
          </a:p>
        </p:txBody>
      </p:sp>
      <p:pic>
        <p:nvPicPr>
          <p:cNvPr id="1303" name="Google Shape;1303;p94"/>
          <p:cNvPicPr preferRelativeResize="0"/>
          <p:nvPr/>
        </p:nvPicPr>
        <p:blipFill>
          <a:blip r:embed="rId4">
            <a:alphaModFix/>
          </a:blip>
          <a:stretch>
            <a:fillRect/>
          </a:stretch>
        </p:blipFill>
        <p:spPr>
          <a:xfrm>
            <a:off x="3883283" y="1542042"/>
            <a:ext cx="343900" cy="343900"/>
          </a:xfrm>
          <a:prstGeom prst="rect">
            <a:avLst/>
          </a:prstGeom>
          <a:noFill/>
          <a:ln>
            <a:noFill/>
          </a:ln>
        </p:spPr>
      </p:pic>
      <p:pic>
        <p:nvPicPr>
          <p:cNvPr id="1304" name="Google Shape;1304;p94"/>
          <p:cNvPicPr preferRelativeResize="0"/>
          <p:nvPr/>
        </p:nvPicPr>
        <p:blipFill>
          <a:blip r:embed="rId4">
            <a:alphaModFix/>
          </a:blip>
          <a:stretch>
            <a:fillRect/>
          </a:stretch>
        </p:blipFill>
        <p:spPr>
          <a:xfrm>
            <a:off x="5914532" y="2093355"/>
            <a:ext cx="343900" cy="343900"/>
          </a:xfrm>
          <a:prstGeom prst="rect">
            <a:avLst/>
          </a:prstGeom>
          <a:noFill/>
          <a:ln>
            <a:noFill/>
          </a:ln>
        </p:spPr>
      </p:pic>
      <p:sp>
        <p:nvSpPr>
          <p:cNvPr id="1305" name="Google Shape;1305;p94"/>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a:t>
            </a:fld>
            <a:endParaRPr>
              <a:latin typeface="Open Sans"/>
              <a:ea typeface="Open Sans"/>
              <a:cs typeface="Open Sans"/>
              <a:sym typeface="Open Sans"/>
            </a:endParaRPr>
          </a:p>
        </p:txBody>
      </p:sp>
      <p:sp>
        <p:nvSpPr>
          <p:cNvPr id="1306" name="Google Shape;1306;p94"/>
          <p:cNvSpPr/>
          <p:nvPr/>
        </p:nvSpPr>
        <p:spPr>
          <a:xfrm>
            <a:off x="7243176" y="10295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Micromarketing</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1307" name="Google Shape;1307;p94"/>
          <p:cNvCxnSpPr/>
          <p:nvPr/>
        </p:nvCxnSpPr>
        <p:spPr>
          <a:xfrm>
            <a:off x="7142138" y="1466456"/>
            <a:ext cx="0" cy="2556600"/>
          </a:xfrm>
          <a:prstGeom prst="straightConnector1">
            <a:avLst/>
          </a:prstGeom>
          <a:noFill/>
          <a:ln cap="flat" cmpd="sng" w="9525">
            <a:solidFill>
              <a:srgbClr val="A5A5A5"/>
            </a:solidFill>
            <a:prstDash val="solid"/>
            <a:miter lim="800000"/>
            <a:headEnd len="sm" w="sm" type="none"/>
            <a:tailEnd len="sm" w="sm" type="none"/>
          </a:ln>
        </p:spPr>
      </p:cxnSp>
      <p:sp>
        <p:nvSpPr>
          <p:cNvPr id="1308" name="Google Shape;1308;p94"/>
          <p:cNvSpPr txBox="1"/>
          <p:nvPr/>
        </p:nvSpPr>
        <p:spPr>
          <a:xfrm>
            <a:off x="7260063" y="3516814"/>
            <a:ext cx="1825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Open Sans"/>
                <a:ea typeface="Open Sans"/>
                <a:cs typeface="Open Sans"/>
                <a:sym typeface="Open Sans"/>
              </a:rPr>
              <a:t>Ineffective for small business with widespread audience</a:t>
            </a:r>
            <a:endParaRPr b="1" sz="900">
              <a:solidFill>
                <a:schemeClr val="lt1"/>
              </a:solidFill>
              <a:latin typeface="Open Sans"/>
              <a:ea typeface="Open Sans"/>
              <a:cs typeface="Open Sans"/>
              <a:sym typeface="Open Sans"/>
            </a:endParaRPr>
          </a:p>
        </p:txBody>
      </p:sp>
      <p:pic>
        <p:nvPicPr>
          <p:cNvPr id="1309" name="Google Shape;1309;p94"/>
          <p:cNvPicPr preferRelativeResize="0"/>
          <p:nvPr/>
        </p:nvPicPr>
        <p:blipFill>
          <a:blip r:embed="rId5">
            <a:alphaModFix/>
          </a:blip>
          <a:stretch>
            <a:fillRect/>
          </a:stretch>
        </p:blipFill>
        <p:spPr>
          <a:xfrm>
            <a:off x="8018261" y="3151149"/>
            <a:ext cx="280390" cy="280401"/>
          </a:xfrm>
          <a:prstGeom prst="rect">
            <a:avLst/>
          </a:prstGeom>
          <a:noFill/>
          <a:ln>
            <a:noFill/>
          </a:ln>
        </p:spPr>
      </p:pic>
      <p:pic>
        <p:nvPicPr>
          <p:cNvPr id="1310" name="Google Shape;1310;p94"/>
          <p:cNvPicPr preferRelativeResize="0"/>
          <p:nvPr/>
        </p:nvPicPr>
        <p:blipFill>
          <a:blip r:embed="rId5">
            <a:alphaModFix/>
          </a:blip>
          <a:stretch>
            <a:fillRect/>
          </a:stretch>
        </p:blipFill>
        <p:spPr>
          <a:xfrm>
            <a:off x="8018261" y="1584774"/>
            <a:ext cx="280390" cy="280401"/>
          </a:xfrm>
          <a:prstGeom prst="rect">
            <a:avLst/>
          </a:prstGeom>
          <a:noFill/>
          <a:ln>
            <a:noFill/>
          </a:ln>
        </p:spPr>
      </p:pic>
      <p:pic>
        <p:nvPicPr>
          <p:cNvPr id="1311" name="Google Shape;1311;p94"/>
          <p:cNvPicPr preferRelativeResize="0"/>
          <p:nvPr/>
        </p:nvPicPr>
        <p:blipFill>
          <a:blip r:embed="rId3">
            <a:alphaModFix/>
          </a:blip>
          <a:stretch>
            <a:fillRect/>
          </a:stretch>
        </p:blipFill>
        <p:spPr>
          <a:xfrm>
            <a:off x="7979325" y="2564040"/>
            <a:ext cx="343900" cy="343900"/>
          </a:xfrm>
          <a:prstGeom prst="rect">
            <a:avLst/>
          </a:prstGeom>
          <a:noFill/>
          <a:ln>
            <a:noFill/>
          </a:ln>
        </p:spPr>
      </p:pic>
      <p:pic>
        <p:nvPicPr>
          <p:cNvPr id="1312" name="Google Shape;1312;p94"/>
          <p:cNvPicPr preferRelativeResize="0"/>
          <p:nvPr/>
        </p:nvPicPr>
        <p:blipFill>
          <a:blip r:embed="rId5">
            <a:alphaModFix/>
          </a:blip>
          <a:stretch>
            <a:fillRect/>
          </a:stretch>
        </p:blipFill>
        <p:spPr>
          <a:xfrm>
            <a:off x="8025886" y="2074412"/>
            <a:ext cx="280390" cy="280401"/>
          </a:xfrm>
          <a:prstGeom prst="rect">
            <a:avLst/>
          </a:prstGeom>
          <a:noFill/>
          <a:ln>
            <a:noFill/>
          </a:ln>
        </p:spPr>
      </p:pic>
      <p:pic>
        <p:nvPicPr>
          <p:cNvPr id="1313" name="Google Shape;1313;p94"/>
          <p:cNvPicPr preferRelativeResize="0"/>
          <p:nvPr/>
        </p:nvPicPr>
        <p:blipFill>
          <a:blip r:embed="rId3">
            <a:alphaModFix/>
          </a:blip>
          <a:stretch>
            <a:fillRect/>
          </a:stretch>
        </p:blipFill>
        <p:spPr>
          <a:xfrm>
            <a:off x="5939525" y="1553015"/>
            <a:ext cx="343900" cy="343900"/>
          </a:xfrm>
          <a:prstGeom prst="rect">
            <a:avLst/>
          </a:prstGeom>
          <a:noFill/>
          <a:ln>
            <a:noFill/>
          </a:ln>
        </p:spPr>
      </p:pic>
      <p:pic>
        <p:nvPicPr>
          <p:cNvPr id="1314" name="Google Shape;1314;p94"/>
          <p:cNvPicPr preferRelativeResize="0"/>
          <p:nvPr/>
        </p:nvPicPr>
        <p:blipFill>
          <a:blip r:embed="rId5">
            <a:alphaModFix/>
          </a:blip>
          <a:stretch>
            <a:fillRect/>
          </a:stretch>
        </p:blipFill>
        <p:spPr>
          <a:xfrm>
            <a:off x="5971286" y="3151149"/>
            <a:ext cx="280390" cy="280401"/>
          </a:xfrm>
          <a:prstGeom prst="rect">
            <a:avLst/>
          </a:prstGeom>
          <a:noFill/>
          <a:ln>
            <a:noFill/>
          </a:ln>
        </p:spPr>
      </p:pic>
      <p:pic>
        <p:nvPicPr>
          <p:cNvPr id="1315" name="Google Shape;1315;p94"/>
          <p:cNvPicPr preferRelativeResize="0"/>
          <p:nvPr/>
        </p:nvPicPr>
        <p:blipFill>
          <a:blip r:embed="rId5">
            <a:alphaModFix/>
          </a:blip>
          <a:stretch>
            <a:fillRect/>
          </a:stretch>
        </p:blipFill>
        <p:spPr>
          <a:xfrm>
            <a:off x="1862961" y="1585824"/>
            <a:ext cx="280390" cy="280401"/>
          </a:xfrm>
          <a:prstGeom prst="rect">
            <a:avLst/>
          </a:prstGeom>
          <a:noFill/>
          <a:ln>
            <a:noFill/>
          </a:ln>
        </p:spPr>
      </p:pic>
      <p:pic>
        <p:nvPicPr>
          <p:cNvPr id="1316" name="Google Shape;1316;p94"/>
          <p:cNvPicPr preferRelativeResize="0"/>
          <p:nvPr/>
        </p:nvPicPr>
        <p:blipFill>
          <a:blip r:embed="rId4">
            <a:alphaModFix/>
          </a:blip>
          <a:stretch>
            <a:fillRect/>
          </a:stretch>
        </p:blipFill>
        <p:spPr>
          <a:xfrm>
            <a:off x="1836157" y="2564043"/>
            <a:ext cx="343900" cy="343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a:t>
            </a:r>
            <a:endParaRPr/>
          </a:p>
        </p:txBody>
      </p:sp>
      <p:sp>
        <p:nvSpPr>
          <p:cNvPr id="194" name="Google Shape;194;p23"/>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SOUR?</a:t>
            </a:r>
            <a:endParaRPr/>
          </a:p>
        </p:txBody>
      </p:sp>
      <p:sp>
        <p:nvSpPr>
          <p:cNvPr id="195" name="Google Shape;195;p23"/>
          <p:cNvSpPr/>
          <p:nvPr/>
        </p:nvSpPr>
        <p:spPr>
          <a:xfrm rot="7157">
            <a:off x="4516574" y="4320802"/>
            <a:ext cx="1296903" cy="494246"/>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883425" y="1412675"/>
            <a:ext cx="2822400" cy="11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latin typeface="Open Sans"/>
                <a:ea typeface="Open Sans"/>
                <a:cs typeface="Open Sans"/>
                <a:sym typeface="Open Sans"/>
              </a:rPr>
              <a:t>Ingredients: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1 oz Lemon juice</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1 oz Simple syrup</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Dried cherry- improvement</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Innovative product style </a:t>
            </a:r>
            <a:endParaRPr sz="1200">
              <a:latin typeface="Open Sans"/>
              <a:ea typeface="Open Sans"/>
              <a:cs typeface="Open Sans"/>
              <a:sym typeface="Open Sans"/>
            </a:endParaRPr>
          </a:p>
        </p:txBody>
      </p:sp>
      <p:sp>
        <p:nvSpPr>
          <p:cNvPr id="197" name="Google Shape;197;p23"/>
          <p:cNvSpPr txBox="1"/>
          <p:nvPr/>
        </p:nvSpPr>
        <p:spPr>
          <a:xfrm>
            <a:off x="479324" y="1285150"/>
            <a:ext cx="4803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9E9E9E"/>
                </a:solidFill>
                <a:latin typeface="Source Sans Pro"/>
                <a:ea typeface="Source Sans Pro"/>
                <a:cs typeface="Source Sans Pro"/>
                <a:sym typeface="Source Sans Pro"/>
              </a:rPr>
              <a:t>1</a:t>
            </a:r>
            <a:endParaRPr b="1" sz="3500">
              <a:solidFill>
                <a:srgbClr val="9E9E9E"/>
              </a:solidFill>
              <a:latin typeface="Source Sans Pro"/>
              <a:ea typeface="Source Sans Pro"/>
              <a:cs typeface="Source Sans Pro"/>
              <a:sym typeface="Source Sans Pro"/>
            </a:endParaRPr>
          </a:p>
        </p:txBody>
      </p:sp>
      <p:sp>
        <p:nvSpPr>
          <p:cNvPr id="198" name="Google Shape;198;p23"/>
          <p:cNvSpPr/>
          <p:nvPr/>
        </p:nvSpPr>
        <p:spPr>
          <a:xfrm>
            <a:off x="959625" y="2705500"/>
            <a:ext cx="3402000" cy="126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latin typeface="Open Sans"/>
                <a:ea typeface="Open Sans"/>
                <a:cs typeface="Open Sans"/>
                <a:sym typeface="Open Sans"/>
              </a:rPr>
              <a:t>Pod Packaging: </a:t>
            </a:r>
            <a:endParaRPr b="1" i="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Ooho seaweed disposable pod (single) </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65 ml (2.2 oz)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Pack of 6 </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Dimensions: 6” x 3” x 2”</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Pack of 18 (Value-pack)</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lang="en" sz="1200">
                <a:latin typeface="Open Sans"/>
                <a:ea typeface="Open Sans"/>
                <a:cs typeface="Open Sans"/>
                <a:sym typeface="Open Sans"/>
              </a:rPr>
              <a:t>Dimensions: 6” x 6” x 4”</a:t>
            </a:r>
            <a:endParaRPr sz="1200">
              <a:latin typeface="Open Sans"/>
              <a:ea typeface="Open Sans"/>
              <a:cs typeface="Open Sans"/>
              <a:sym typeface="Open Sans"/>
            </a:endParaRPr>
          </a:p>
        </p:txBody>
      </p:sp>
      <p:sp>
        <p:nvSpPr>
          <p:cNvPr id="199" name="Google Shape;199;p23"/>
          <p:cNvSpPr txBox="1"/>
          <p:nvPr/>
        </p:nvSpPr>
        <p:spPr>
          <a:xfrm>
            <a:off x="498837" y="2437613"/>
            <a:ext cx="4803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9E9E9E"/>
                </a:solidFill>
                <a:latin typeface="Source Sans Pro"/>
                <a:ea typeface="Source Sans Pro"/>
                <a:cs typeface="Source Sans Pro"/>
                <a:sym typeface="Source Sans Pro"/>
              </a:rPr>
              <a:t>2</a:t>
            </a:r>
            <a:endParaRPr b="1" sz="3500">
              <a:solidFill>
                <a:srgbClr val="9E9E9E"/>
              </a:solidFill>
              <a:latin typeface="Source Sans Pro"/>
              <a:ea typeface="Source Sans Pro"/>
              <a:cs typeface="Source Sans Pro"/>
              <a:sym typeface="Source Sans Pro"/>
            </a:endParaRPr>
          </a:p>
        </p:txBody>
      </p:sp>
      <p:sp>
        <p:nvSpPr>
          <p:cNvPr id="200" name="Google Shape;200;p23"/>
          <p:cNvSpPr/>
          <p:nvPr/>
        </p:nvSpPr>
        <p:spPr>
          <a:xfrm>
            <a:off x="628300" y="1244250"/>
            <a:ext cx="2086500" cy="66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1" name="Google Shape;201;p23"/>
          <p:cNvSpPr txBox="1"/>
          <p:nvPr/>
        </p:nvSpPr>
        <p:spPr>
          <a:xfrm>
            <a:off x="420650" y="972375"/>
            <a:ext cx="2413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Product Features</a:t>
            </a:r>
            <a:endParaRPr b="1" sz="1700">
              <a:solidFill>
                <a:srgbClr val="424A4D"/>
              </a:solidFill>
              <a:latin typeface="Source Sans Pro"/>
              <a:ea typeface="Source Sans Pro"/>
              <a:cs typeface="Source Sans Pro"/>
              <a:sym typeface="Source Sans Pro"/>
            </a:endParaRPr>
          </a:p>
        </p:txBody>
      </p:sp>
      <p:pic>
        <p:nvPicPr>
          <p:cNvPr id="202" name="Google Shape;202;p23"/>
          <p:cNvPicPr preferRelativeResize="0"/>
          <p:nvPr/>
        </p:nvPicPr>
        <p:blipFill>
          <a:blip r:embed="rId3">
            <a:alphaModFix/>
          </a:blip>
          <a:stretch>
            <a:fillRect/>
          </a:stretch>
        </p:blipFill>
        <p:spPr>
          <a:xfrm>
            <a:off x="4798620" y="958600"/>
            <a:ext cx="3677554" cy="3769912"/>
          </a:xfrm>
          <a:prstGeom prst="rect">
            <a:avLst/>
          </a:prstGeom>
          <a:noFill/>
          <a:ln>
            <a:noFill/>
          </a:ln>
          <a:effectLst>
            <a:outerShdw blurRad="200025" rotWithShape="0" algn="bl" dir="10020000" dist="85725">
              <a:srgbClr val="000000">
                <a:alpha val="29000"/>
              </a:srgbClr>
            </a:outerShdw>
          </a:effectLst>
        </p:spPr>
      </p:pic>
      <p:sp>
        <p:nvSpPr>
          <p:cNvPr id="203" name="Google Shape;203;p23"/>
          <p:cNvSpPr/>
          <p:nvPr/>
        </p:nvSpPr>
        <p:spPr>
          <a:xfrm rot="2731466">
            <a:off x="4489373" y="3555335"/>
            <a:ext cx="1483289" cy="842968"/>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rot="2629852">
            <a:off x="4468922" y="3544235"/>
            <a:ext cx="1091647" cy="1035629"/>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rot="2629038">
            <a:off x="4752624" y="4094401"/>
            <a:ext cx="914696" cy="494148"/>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rot="7157">
            <a:off x="4516574" y="4320802"/>
            <a:ext cx="1296903" cy="494246"/>
          </a:xfrm>
          <a:prstGeom prst="rect">
            <a:avLst/>
          </a:prstGeom>
          <a:gradFill>
            <a:gsLst>
              <a:gs pos="0">
                <a:srgbClr val="FFFFFF">
                  <a:alpha val="0"/>
                </a:srgbClr>
              </a:gs>
              <a:gs pos="36000">
                <a:srgbClr val="FFFFFF"/>
              </a:gs>
              <a:gs pos="100000">
                <a:schemeClr val="l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9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1322" name="Google Shape;1322;p9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Open Sans"/>
                <a:ea typeface="Open Sans"/>
                <a:cs typeface="Open Sans"/>
                <a:sym typeface="Open Sans"/>
              </a:rPr>
              <a:t>Finding the right target strategy </a:t>
            </a:r>
            <a:endParaRPr>
              <a:latin typeface="Open Sans"/>
              <a:ea typeface="Open Sans"/>
              <a:cs typeface="Open Sans"/>
              <a:sym typeface="Open Sans"/>
            </a:endParaRPr>
          </a:p>
        </p:txBody>
      </p:sp>
      <p:sp>
        <p:nvSpPr>
          <p:cNvPr id="1323" name="Google Shape;1323;p95"/>
          <p:cNvSpPr/>
          <p:nvPr/>
        </p:nvSpPr>
        <p:spPr>
          <a:xfrm>
            <a:off x="88909" y="3511325"/>
            <a:ext cx="8970300" cy="516600"/>
          </a:xfrm>
          <a:prstGeom prst="rect">
            <a:avLst/>
          </a:prstGeom>
          <a:solidFill>
            <a:srgbClr val="A3C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24" name="Google Shape;1324;p95"/>
          <p:cNvSpPr/>
          <p:nvPr/>
        </p:nvSpPr>
        <p:spPr>
          <a:xfrm>
            <a:off x="88909" y="2994571"/>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95"/>
          <p:cNvSpPr/>
          <p:nvPr/>
        </p:nvSpPr>
        <p:spPr>
          <a:xfrm>
            <a:off x="79962" y="1960825"/>
            <a:ext cx="8970300" cy="51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6" name="Google Shape;1326;p95"/>
          <p:cNvCxnSpPr/>
          <p:nvPr/>
        </p:nvCxnSpPr>
        <p:spPr>
          <a:xfrm>
            <a:off x="1128513" y="1457100"/>
            <a:ext cx="0" cy="2565900"/>
          </a:xfrm>
          <a:prstGeom prst="straightConnector1">
            <a:avLst/>
          </a:prstGeom>
          <a:noFill/>
          <a:ln cap="flat" cmpd="sng" w="9525">
            <a:solidFill>
              <a:srgbClr val="828A95"/>
            </a:solidFill>
            <a:prstDash val="dot"/>
            <a:round/>
            <a:headEnd len="med" w="med" type="none"/>
            <a:tailEnd len="med" w="med" type="none"/>
          </a:ln>
        </p:spPr>
      </p:cxnSp>
      <p:sp>
        <p:nvSpPr>
          <p:cNvPr id="1327" name="Google Shape;1327;p95"/>
          <p:cNvSpPr/>
          <p:nvPr/>
        </p:nvSpPr>
        <p:spPr>
          <a:xfrm>
            <a:off x="1103775" y="10316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Undifferentiated</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sp>
        <p:nvSpPr>
          <p:cNvPr id="1328" name="Google Shape;1328;p95"/>
          <p:cNvSpPr/>
          <p:nvPr/>
        </p:nvSpPr>
        <p:spPr>
          <a:xfrm>
            <a:off x="3140419" y="1031622"/>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chemeClr val="lt1"/>
                </a:solidFill>
                <a:latin typeface="Open Sans"/>
                <a:ea typeface="Open Sans"/>
                <a:cs typeface="Open Sans"/>
                <a:sym typeface="Open Sans"/>
              </a:rPr>
              <a:t>Differentiated</a:t>
            </a:r>
            <a:endParaRPr b="1">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Targeting</a:t>
            </a:r>
            <a:endParaRPr sz="1000">
              <a:solidFill>
                <a:schemeClr val="lt1"/>
              </a:solidFill>
              <a:latin typeface="Open Sans"/>
              <a:ea typeface="Open Sans"/>
              <a:cs typeface="Open Sans"/>
              <a:sym typeface="Open Sans"/>
            </a:endParaRPr>
          </a:p>
        </p:txBody>
      </p:sp>
      <p:sp>
        <p:nvSpPr>
          <p:cNvPr id="1329" name="Google Shape;1329;p95"/>
          <p:cNvSpPr/>
          <p:nvPr/>
        </p:nvSpPr>
        <p:spPr>
          <a:xfrm>
            <a:off x="5191802" y="10295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Concentrated</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1330" name="Google Shape;1330;p95"/>
          <p:cNvCxnSpPr/>
          <p:nvPr/>
        </p:nvCxnSpPr>
        <p:spPr>
          <a:xfrm>
            <a:off x="3033663" y="1461756"/>
            <a:ext cx="0" cy="2556600"/>
          </a:xfrm>
          <a:prstGeom prst="straightConnector1">
            <a:avLst/>
          </a:prstGeom>
          <a:noFill/>
          <a:ln cap="flat" cmpd="sng" w="9525">
            <a:solidFill>
              <a:srgbClr val="A5A5A5"/>
            </a:solidFill>
            <a:prstDash val="solid"/>
            <a:miter lim="800000"/>
            <a:headEnd len="sm" w="sm" type="none"/>
            <a:tailEnd len="sm" w="sm" type="none"/>
          </a:ln>
        </p:spPr>
      </p:cxnSp>
      <p:pic>
        <p:nvPicPr>
          <p:cNvPr id="1331" name="Google Shape;1331;p95"/>
          <p:cNvPicPr preferRelativeResize="0"/>
          <p:nvPr/>
        </p:nvPicPr>
        <p:blipFill>
          <a:blip r:embed="rId3">
            <a:alphaModFix/>
          </a:blip>
          <a:stretch>
            <a:fillRect/>
          </a:stretch>
        </p:blipFill>
        <p:spPr>
          <a:xfrm>
            <a:off x="1848536" y="1559649"/>
            <a:ext cx="280390" cy="280401"/>
          </a:xfrm>
          <a:prstGeom prst="rect">
            <a:avLst/>
          </a:prstGeom>
          <a:noFill/>
          <a:ln>
            <a:noFill/>
          </a:ln>
        </p:spPr>
      </p:pic>
      <p:cxnSp>
        <p:nvCxnSpPr>
          <p:cNvPr id="1332" name="Google Shape;1332;p95"/>
          <p:cNvCxnSpPr/>
          <p:nvPr/>
        </p:nvCxnSpPr>
        <p:spPr>
          <a:xfrm>
            <a:off x="5080788" y="1466456"/>
            <a:ext cx="0" cy="2556600"/>
          </a:xfrm>
          <a:prstGeom prst="straightConnector1">
            <a:avLst/>
          </a:prstGeom>
          <a:noFill/>
          <a:ln cap="flat" cmpd="sng" w="9525">
            <a:solidFill>
              <a:srgbClr val="A5A5A5"/>
            </a:solidFill>
            <a:prstDash val="solid"/>
            <a:miter lim="800000"/>
            <a:headEnd len="sm" w="sm" type="none"/>
            <a:tailEnd len="sm" w="sm" type="none"/>
          </a:ln>
        </p:spPr>
      </p:cxnSp>
      <p:sp>
        <p:nvSpPr>
          <p:cNvPr id="1333" name="Google Shape;1333;p95"/>
          <p:cNvSpPr txBox="1"/>
          <p:nvPr/>
        </p:nvSpPr>
        <p:spPr>
          <a:xfrm>
            <a:off x="79963" y="1527573"/>
            <a:ext cx="127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Cost Efficiency</a:t>
            </a:r>
            <a:endParaRPr b="1" sz="900">
              <a:latin typeface="Open Sans"/>
              <a:ea typeface="Open Sans"/>
              <a:cs typeface="Open Sans"/>
              <a:sym typeface="Open Sans"/>
            </a:endParaRPr>
          </a:p>
        </p:txBody>
      </p:sp>
      <p:sp>
        <p:nvSpPr>
          <p:cNvPr id="1334" name="Google Shape;1334;p95"/>
          <p:cNvSpPr txBox="1"/>
          <p:nvPr/>
        </p:nvSpPr>
        <p:spPr>
          <a:xfrm>
            <a:off x="101263" y="2012038"/>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Reachable Audience</a:t>
            </a:r>
            <a:endParaRPr b="1" sz="900">
              <a:latin typeface="Open Sans"/>
              <a:ea typeface="Open Sans"/>
              <a:cs typeface="Open Sans"/>
              <a:sym typeface="Open Sans"/>
            </a:endParaRPr>
          </a:p>
        </p:txBody>
      </p:sp>
      <p:sp>
        <p:nvSpPr>
          <p:cNvPr id="1335" name="Google Shape;1335;p95"/>
          <p:cNvSpPr txBox="1"/>
          <p:nvPr/>
        </p:nvSpPr>
        <p:spPr>
          <a:xfrm>
            <a:off x="80022" y="2497125"/>
            <a:ext cx="102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Open Sans"/>
                <a:ea typeface="Open Sans"/>
                <a:cs typeface="Open Sans"/>
                <a:sym typeface="Open Sans"/>
              </a:rPr>
              <a:t>Receptiveness To Message</a:t>
            </a:r>
            <a:endParaRPr b="1" sz="900">
              <a:latin typeface="Open Sans"/>
              <a:ea typeface="Open Sans"/>
              <a:cs typeface="Open Sans"/>
              <a:sym typeface="Open Sans"/>
            </a:endParaRPr>
          </a:p>
        </p:txBody>
      </p:sp>
      <p:sp>
        <p:nvSpPr>
          <p:cNvPr id="1336" name="Google Shape;1336;p95"/>
          <p:cNvSpPr txBox="1"/>
          <p:nvPr/>
        </p:nvSpPr>
        <p:spPr>
          <a:xfrm>
            <a:off x="80013" y="302339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Open Sans"/>
                <a:ea typeface="Open Sans"/>
                <a:cs typeface="Open Sans"/>
                <a:sym typeface="Open Sans"/>
              </a:rPr>
              <a:t>Targets Multiple Segments</a:t>
            </a:r>
            <a:endParaRPr b="1" sz="900">
              <a:latin typeface="Open Sans"/>
              <a:ea typeface="Open Sans"/>
              <a:cs typeface="Open Sans"/>
              <a:sym typeface="Open Sans"/>
            </a:endParaRPr>
          </a:p>
        </p:txBody>
      </p:sp>
      <p:sp>
        <p:nvSpPr>
          <p:cNvPr id="1337" name="Google Shape;1337;p95"/>
          <p:cNvSpPr txBox="1"/>
          <p:nvPr/>
        </p:nvSpPr>
        <p:spPr>
          <a:xfrm>
            <a:off x="101263" y="3538777"/>
            <a:ext cx="127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lt1"/>
                </a:solidFill>
                <a:latin typeface="Open Sans"/>
                <a:ea typeface="Open Sans"/>
                <a:cs typeface="Open Sans"/>
                <a:sym typeface="Open Sans"/>
              </a:rPr>
              <a:t>Additional</a:t>
            </a:r>
            <a:endParaRPr b="1" sz="900">
              <a:solidFill>
                <a:schemeClr val="lt1"/>
              </a:solidFill>
              <a:latin typeface="Open Sans"/>
              <a:ea typeface="Open Sans"/>
              <a:cs typeface="Open Sans"/>
              <a:sym typeface="Open Sans"/>
            </a:endParaRPr>
          </a:p>
          <a:p>
            <a:pPr indent="0" lvl="0" marL="0" rtl="0" algn="l">
              <a:spcBef>
                <a:spcPts val="0"/>
              </a:spcBef>
              <a:spcAft>
                <a:spcPts val="0"/>
              </a:spcAft>
              <a:buNone/>
            </a:pPr>
            <a:r>
              <a:rPr b="1" lang="en" sz="900">
                <a:solidFill>
                  <a:schemeClr val="lt1"/>
                </a:solidFill>
                <a:latin typeface="Open Sans"/>
                <a:ea typeface="Open Sans"/>
                <a:cs typeface="Open Sans"/>
                <a:sym typeface="Open Sans"/>
              </a:rPr>
              <a:t>Insights</a:t>
            </a:r>
            <a:endParaRPr b="1" sz="900">
              <a:solidFill>
                <a:schemeClr val="lt1"/>
              </a:solidFill>
              <a:latin typeface="Open Sans"/>
              <a:ea typeface="Open Sans"/>
              <a:cs typeface="Open Sans"/>
              <a:sym typeface="Open Sans"/>
            </a:endParaRPr>
          </a:p>
        </p:txBody>
      </p:sp>
      <p:pic>
        <p:nvPicPr>
          <p:cNvPr id="1338" name="Google Shape;1338;p95"/>
          <p:cNvPicPr preferRelativeResize="0"/>
          <p:nvPr/>
        </p:nvPicPr>
        <p:blipFill>
          <a:blip r:embed="rId4">
            <a:alphaModFix/>
          </a:blip>
          <a:stretch>
            <a:fillRect/>
          </a:stretch>
        </p:blipFill>
        <p:spPr>
          <a:xfrm>
            <a:off x="1840165" y="3098994"/>
            <a:ext cx="343900" cy="343900"/>
          </a:xfrm>
          <a:prstGeom prst="rect">
            <a:avLst/>
          </a:prstGeom>
          <a:noFill/>
          <a:ln>
            <a:noFill/>
          </a:ln>
        </p:spPr>
      </p:pic>
      <p:pic>
        <p:nvPicPr>
          <p:cNvPr id="1339" name="Google Shape;1339;p95"/>
          <p:cNvPicPr preferRelativeResize="0"/>
          <p:nvPr/>
        </p:nvPicPr>
        <p:blipFill>
          <a:blip r:embed="rId4">
            <a:alphaModFix/>
          </a:blip>
          <a:stretch>
            <a:fillRect/>
          </a:stretch>
        </p:blipFill>
        <p:spPr>
          <a:xfrm>
            <a:off x="3887300" y="2590927"/>
            <a:ext cx="343900" cy="343900"/>
          </a:xfrm>
          <a:prstGeom prst="rect">
            <a:avLst/>
          </a:prstGeom>
          <a:noFill/>
          <a:ln>
            <a:noFill/>
          </a:ln>
        </p:spPr>
      </p:pic>
      <p:pic>
        <p:nvPicPr>
          <p:cNvPr id="1340" name="Google Shape;1340;p95"/>
          <p:cNvPicPr preferRelativeResize="0"/>
          <p:nvPr/>
        </p:nvPicPr>
        <p:blipFill>
          <a:blip r:embed="rId4">
            <a:alphaModFix/>
          </a:blip>
          <a:stretch>
            <a:fillRect/>
          </a:stretch>
        </p:blipFill>
        <p:spPr>
          <a:xfrm>
            <a:off x="5941375" y="2586015"/>
            <a:ext cx="343900" cy="343900"/>
          </a:xfrm>
          <a:prstGeom prst="rect">
            <a:avLst/>
          </a:prstGeom>
          <a:noFill/>
          <a:ln>
            <a:noFill/>
          </a:ln>
        </p:spPr>
      </p:pic>
      <p:pic>
        <p:nvPicPr>
          <p:cNvPr id="1341" name="Google Shape;1341;p95"/>
          <p:cNvPicPr preferRelativeResize="0"/>
          <p:nvPr/>
        </p:nvPicPr>
        <p:blipFill>
          <a:blip r:embed="rId4">
            <a:alphaModFix/>
          </a:blip>
          <a:stretch>
            <a:fillRect/>
          </a:stretch>
        </p:blipFill>
        <p:spPr>
          <a:xfrm>
            <a:off x="3887300" y="3116598"/>
            <a:ext cx="343900" cy="343900"/>
          </a:xfrm>
          <a:prstGeom prst="rect">
            <a:avLst/>
          </a:prstGeom>
          <a:noFill/>
          <a:ln>
            <a:noFill/>
          </a:ln>
        </p:spPr>
      </p:pic>
      <p:pic>
        <p:nvPicPr>
          <p:cNvPr id="1342" name="Google Shape;1342;p95"/>
          <p:cNvPicPr preferRelativeResize="0"/>
          <p:nvPr/>
        </p:nvPicPr>
        <p:blipFill>
          <a:blip r:embed="rId4">
            <a:alphaModFix/>
          </a:blip>
          <a:stretch>
            <a:fillRect/>
          </a:stretch>
        </p:blipFill>
        <p:spPr>
          <a:xfrm>
            <a:off x="3887300" y="2098268"/>
            <a:ext cx="343900" cy="343900"/>
          </a:xfrm>
          <a:prstGeom prst="rect">
            <a:avLst/>
          </a:prstGeom>
          <a:noFill/>
          <a:ln>
            <a:noFill/>
          </a:ln>
        </p:spPr>
      </p:pic>
      <p:pic>
        <p:nvPicPr>
          <p:cNvPr id="1343" name="Google Shape;1343;p95"/>
          <p:cNvPicPr preferRelativeResize="0"/>
          <p:nvPr/>
        </p:nvPicPr>
        <p:blipFill>
          <a:blip r:embed="rId5">
            <a:alphaModFix/>
          </a:blip>
          <a:stretch>
            <a:fillRect/>
          </a:stretch>
        </p:blipFill>
        <p:spPr>
          <a:xfrm>
            <a:off x="1821732" y="2080543"/>
            <a:ext cx="343900" cy="343900"/>
          </a:xfrm>
          <a:prstGeom prst="rect">
            <a:avLst/>
          </a:prstGeom>
          <a:noFill/>
          <a:ln>
            <a:noFill/>
          </a:ln>
        </p:spPr>
      </p:pic>
      <p:sp>
        <p:nvSpPr>
          <p:cNvPr id="1344" name="Google Shape;1344;p95"/>
          <p:cNvSpPr txBox="1"/>
          <p:nvPr/>
        </p:nvSpPr>
        <p:spPr>
          <a:xfrm>
            <a:off x="1168350" y="3521152"/>
            <a:ext cx="1825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Open Sans"/>
                <a:ea typeface="Open Sans"/>
                <a:cs typeface="Open Sans"/>
                <a:sym typeface="Open Sans"/>
              </a:rPr>
              <a:t>Whiskey Sour is a highly niche market</a:t>
            </a:r>
            <a:endParaRPr b="1" sz="900">
              <a:solidFill>
                <a:schemeClr val="lt1"/>
              </a:solidFill>
              <a:latin typeface="Open Sans"/>
              <a:ea typeface="Open Sans"/>
              <a:cs typeface="Open Sans"/>
              <a:sym typeface="Open Sans"/>
            </a:endParaRPr>
          </a:p>
        </p:txBody>
      </p:sp>
      <p:sp>
        <p:nvSpPr>
          <p:cNvPr id="1345" name="Google Shape;1345;p95"/>
          <p:cNvSpPr txBox="1"/>
          <p:nvPr/>
        </p:nvSpPr>
        <p:spPr>
          <a:xfrm>
            <a:off x="2944075" y="3511357"/>
            <a:ext cx="2208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Open Sans"/>
                <a:ea typeface="Open Sans"/>
                <a:cs typeface="Open Sans"/>
                <a:sym typeface="Open Sans"/>
              </a:rPr>
              <a:t>There are multiple segments within the Whiskey Sour niche</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900">
              <a:solidFill>
                <a:schemeClr val="lt1"/>
              </a:solidFill>
              <a:latin typeface="Open Sans"/>
              <a:ea typeface="Open Sans"/>
              <a:cs typeface="Open Sans"/>
              <a:sym typeface="Open Sans"/>
            </a:endParaRPr>
          </a:p>
        </p:txBody>
      </p:sp>
      <p:sp>
        <p:nvSpPr>
          <p:cNvPr id="1346" name="Google Shape;1346;p95"/>
          <p:cNvSpPr txBox="1"/>
          <p:nvPr/>
        </p:nvSpPr>
        <p:spPr>
          <a:xfrm>
            <a:off x="5198713" y="3511352"/>
            <a:ext cx="1825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Open Sans"/>
                <a:ea typeface="Open Sans"/>
                <a:cs typeface="Open Sans"/>
                <a:sym typeface="Open Sans"/>
              </a:rPr>
              <a:t>Does not consider other market segments within the niche market</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900">
              <a:solidFill>
                <a:schemeClr val="lt1"/>
              </a:solidFill>
              <a:latin typeface="Open Sans"/>
              <a:ea typeface="Open Sans"/>
              <a:cs typeface="Open Sans"/>
              <a:sym typeface="Open Sans"/>
            </a:endParaRPr>
          </a:p>
        </p:txBody>
      </p:sp>
      <p:pic>
        <p:nvPicPr>
          <p:cNvPr id="1347" name="Google Shape;1347;p95"/>
          <p:cNvPicPr preferRelativeResize="0"/>
          <p:nvPr/>
        </p:nvPicPr>
        <p:blipFill>
          <a:blip r:embed="rId5">
            <a:alphaModFix/>
          </a:blip>
          <a:stretch>
            <a:fillRect/>
          </a:stretch>
        </p:blipFill>
        <p:spPr>
          <a:xfrm>
            <a:off x="3883283" y="1542042"/>
            <a:ext cx="343900" cy="343900"/>
          </a:xfrm>
          <a:prstGeom prst="rect">
            <a:avLst/>
          </a:prstGeom>
          <a:noFill/>
          <a:ln>
            <a:noFill/>
          </a:ln>
        </p:spPr>
      </p:pic>
      <p:pic>
        <p:nvPicPr>
          <p:cNvPr id="1348" name="Google Shape;1348;p95"/>
          <p:cNvPicPr preferRelativeResize="0"/>
          <p:nvPr/>
        </p:nvPicPr>
        <p:blipFill>
          <a:blip r:embed="rId5">
            <a:alphaModFix/>
          </a:blip>
          <a:stretch>
            <a:fillRect/>
          </a:stretch>
        </p:blipFill>
        <p:spPr>
          <a:xfrm>
            <a:off x="5914532" y="2093355"/>
            <a:ext cx="343900" cy="343900"/>
          </a:xfrm>
          <a:prstGeom prst="rect">
            <a:avLst/>
          </a:prstGeom>
          <a:noFill/>
          <a:ln>
            <a:noFill/>
          </a:ln>
        </p:spPr>
      </p:pic>
      <p:pic>
        <p:nvPicPr>
          <p:cNvPr id="1349" name="Google Shape;1349;p95"/>
          <p:cNvPicPr preferRelativeResize="0"/>
          <p:nvPr/>
        </p:nvPicPr>
        <p:blipFill>
          <a:blip r:embed="rId4">
            <a:alphaModFix/>
          </a:blip>
          <a:stretch>
            <a:fillRect/>
          </a:stretch>
        </p:blipFill>
        <p:spPr>
          <a:xfrm>
            <a:off x="7979333" y="2564052"/>
            <a:ext cx="343900" cy="343900"/>
          </a:xfrm>
          <a:prstGeom prst="rect">
            <a:avLst/>
          </a:prstGeom>
          <a:noFill/>
          <a:ln>
            <a:noFill/>
          </a:ln>
        </p:spPr>
      </p:pic>
      <p:pic>
        <p:nvPicPr>
          <p:cNvPr id="1350" name="Google Shape;1350;p95"/>
          <p:cNvPicPr preferRelativeResize="0"/>
          <p:nvPr/>
        </p:nvPicPr>
        <p:blipFill>
          <a:blip r:embed="rId5">
            <a:alphaModFix/>
          </a:blip>
          <a:stretch>
            <a:fillRect/>
          </a:stretch>
        </p:blipFill>
        <p:spPr>
          <a:xfrm>
            <a:off x="1816765" y="2564055"/>
            <a:ext cx="343900" cy="343900"/>
          </a:xfrm>
          <a:prstGeom prst="rect">
            <a:avLst/>
          </a:prstGeom>
          <a:noFill/>
          <a:ln>
            <a:noFill/>
          </a:ln>
        </p:spPr>
      </p:pic>
      <p:sp>
        <p:nvSpPr>
          <p:cNvPr id="1351" name="Google Shape;1351;p95"/>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a:t>
            </a:fld>
            <a:endParaRPr>
              <a:latin typeface="Open Sans"/>
              <a:ea typeface="Open Sans"/>
              <a:cs typeface="Open Sans"/>
              <a:sym typeface="Open Sans"/>
            </a:endParaRPr>
          </a:p>
        </p:txBody>
      </p:sp>
      <p:sp>
        <p:nvSpPr>
          <p:cNvPr id="1352" name="Google Shape;1352;p95"/>
          <p:cNvSpPr/>
          <p:nvPr/>
        </p:nvSpPr>
        <p:spPr>
          <a:xfrm>
            <a:off x="7243176" y="1029525"/>
            <a:ext cx="1816200" cy="459600"/>
          </a:xfrm>
          <a:prstGeom prst="rect">
            <a:avLst/>
          </a:prstGeom>
          <a:solidFill>
            <a:srgbClr val="5B744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Open Sans"/>
                <a:ea typeface="Open Sans"/>
                <a:cs typeface="Open Sans"/>
                <a:sym typeface="Open Sans"/>
              </a:rPr>
              <a:t>Micromarketing</a:t>
            </a:r>
            <a:endParaRPr b="1">
              <a:solidFill>
                <a:schemeClr val="lt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1353" name="Google Shape;1353;p95"/>
          <p:cNvCxnSpPr/>
          <p:nvPr/>
        </p:nvCxnSpPr>
        <p:spPr>
          <a:xfrm>
            <a:off x="7142138" y="1466456"/>
            <a:ext cx="0" cy="2556600"/>
          </a:xfrm>
          <a:prstGeom prst="straightConnector1">
            <a:avLst/>
          </a:prstGeom>
          <a:noFill/>
          <a:ln cap="flat" cmpd="sng" w="9525">
            <a:solidFill>
              <a:srgbClr val="A5A5A5"/>
            </a:solidFill>
            <a:prstDash val="solid"/>
            <a:miter lim="800000"/>
            <a:headEnd len="sm" w="sm" type="none"/>
            <a:tailEnd len="sm" w="sm" type="none"/>
          </a:ln>
        </p:spPr>
      </p:cxnSp>
      <p:sp>
        <p:nvSpPr>
          <p:cNvPr id="1354" name="Google Shape;1354;p95"/>
          <p:cNvSpPr txBox="1"/>
          <p:nvPr/>
        </p:nvSpPr>
        <p:spPr>
          <a:xfrm>
            <a:off x="7260063" y="3521152"/>
            <a:ext cx="1825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900">
                <a:solidFill>
                  <a:schemeClr val="lt1"/>
                </a:solidFill>
                <a:latin typeface="Open Sans"/>
                <a:ea typeface="Open Sans"/>
                <a:cs typeface="Open Sans"/>
                <a:sym typeface="Open Sans"/>
              </a:rPr>
              <a:t>Ineffective for small business with widespread audience</a:t>
            </a:r>
            <a:endParaRPr b="1" sz="9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900">
              <a:solidFill>
                <a:schemeClr val="lt1"/>
              </a:solidFill>
              <a:latin typeface="Open Sans"/>
              <a:ea typeface="Open Sans"/>
              <a:cs typeface="Open Sans"/>
              <a:sym typeface="Open Sans"/>
            </a:endParaRPr>
          </a:p>
        </p:txBody>
      </p:sp>
      <p:sp>
        <p:nvSpPr>
          <p:cNvPr id="1355" name="Google Shape;1355;p95"/>
          <p:cNvSpPr/>
          <p:nvPr/>
        </p:nvSpPr>
        <p:spPr>
          <a:xfrm>
            <a:off x="3013725" y="970925"/>
            <a:ext cx="2047200" cy="3047400"/>
          </a:xfrm>
          <a:prstGeom prst="rect">
            <a:avLst/>
          </a:prstGeom>
          <a:noFill/>
          <a:ln cap="flat" cmpd="sng" w="381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95"/>
          <p:cNvSpPr/>
          <p:nvPr/>
        </p:nvSpPr>
        <p:spPr>
          <a:xfrm>
            <a:off x="101275" y="4124575"/>
            <a:ext cx="8949000" cy="534300"/>
          </a:xfrm>
          <a:prstGeom prst="rect">
            <a:avLst/>
          </a:prstGeom>
          <a:solidFill>
            <a:srgbClr val="FACC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Open Sans"/>
                <a:ea typeface="Open Sans"/>
                <a:cs typeface="Open Sans"/>
                <a:sym typeface="Open Sans"/>
              </a:rPr>
              <a:t>Key insight: Differentiated marketing allows us to be specific and cost efficient with our marketing while also targeting multiple segments of the niche market. </a:t>
            </a:r>
            <a:endParaRPr b="1" sz="1300">
              <a:solidFill>
                <a:schemeClr val="lt1"/>
              </a:solidFill>
              <a:latin typeface="Open Sans"/>
              <a:ea typeface="Open Sans"/>
              <a:cs typeface="Open Sans"/>
              <a:sym typeface="Open Sans"/>
            </a:endParaRPr>
          </a:p>
        </p:txBody>
      </p:sp>
      <p:pic>
        <p:nvPicPr>
          <p:cNvPr id="1357" name="Google Shape;1357;p95"/>
          <p:cNvPicPr preferRelativeResize="0"/>
          <p:nvPr/>
        </p:nvPicPr>
        <p:blipFill>
          <a:blip r:embed="rId3">
            <a:alphaModFix/>
          </a:blip>
          <a:stretch>
            <a:fillRect/>
          </a:stretch>
        </p:blipFill>
        <p:spPr>
          <a:xfrm>
            <a:off x="5971286" y="3119987"/>
            <a:ext cx="280390" cy="280401"/>
          </a:xfrm>
          <a:prstGeom prst="rect">
            <a:avLst/>
          </a:prstGeom>
          <a:noFill/>
          <a:ln>
            <a:noFill/>
          </a:ln>
        </p:spPr>
      </p:pic>
      <p:pic>
        <p:nvPicPr>
          <p:cNvPr id="1358" name="Google Shape;1358;p95"/>
          <p:cNvPicPr preferRelativeResize="0"/>
          <p:nvPr/>
        </p:nvPicPr>
        <p:blipFill>
          <a:blip r:embed="rId3">
            <a:alphaModFix/>
          </a:blip>
          <a:stretch>
            <a:fillRect/>
          </a:stretch>
        </p:blipFill>
        <p:spPr>
          <a:xfrm>
            <a:off x="8032636" y="3113112"/>
            <a:ext cx="280390" cy="280401"/>
          </a:xfrm>
          <a:prstGeom prst="rect">
            <a:avLst/>
          </a:prstGeom>
          <a:noFill/>
          <a:ln>
            <a:noFill/>
          </a:ln>
        </p:spPr>
      </p:pic>
      <p:pic>
        <p:nvPicPr>
          <p:cNvPr id="1359" name="Google Shape;1359;p95"/>
          <p:cNvPicPr preferRelativeResize="0"/>
          <p:nvPr/>
        </p:nvPicPr>
        <p:blipFill>
          <a:blip r:embed="rId3">
            <a:alphaModFix/>
          </a:blip>
          <a:stretch>
            <a:fillRect/>
          </a:stretch>
        </p:blipFill>
        <p:spPr>
          <a:xfrm>
            <a:off x="8025886" y="2101649"/>
            <a:ext cx="280390" cy="280401"/>
          </a:xfrm>
          <a:prstGeom prst="rect">
            <a:avLst/>
          </a:prstGeom>
          <a:noFill/>
          <a:ln>
            <a:noFill/>
          </a:ln>
        </p:spPr>
      </p:pic>
      <p:pic>
        <p:nvPicPr>
          <p:cNvPr id="1360" name="Google Shape;1360;p95"/>
          <p:cNvPicPr preferRelativeResize="0"/>
          <p:nvPr/>
        </p:nvPicPr>
        <p:blipFill>
          <a:blip r:embed="rId3">
            <a:alphaModFix/>
          </a:blip>
          <a:stretch>
            <a:fillRect/>
          </a:stretch>
        </p:blipFill>
        <p:spPr>
          <a:xfrm>
            <a:off x="8018261" y="1584774"/>
            <a:ext cx="280390" cy="280401"/>
          </a:xfrm>
          <a:prstGeom prst="rect">
            <a:avLst/>
          </a:prstGeom>
          <a:noFill/>
          <a:ln>
            <a:noFill/>
          </a:ln>
        </p:spPr>
      </p:pic>
      <p:pic>
        <p:nvPicPr>
          <p:cNvPr id="1361" name="Google Shape;1361;p95"/>
          <p:cNvPicPr preferRelativeResize="0"/>
          <p:nvPr/>
        </p:nvPicPr>
        <p:blipFill>
          <a:blip r:embed="rId4">
            <a:alphaModFix/>
          </a:blip>
          <a:stretch>
            <a:fillRect/>
          </a:stretch>
        </p:blipFill>
        <p:spPr>
          <a:xfrm>
            <a:off x="5939525" y="1553015"/>
            <a:ext cx="343900" cy="343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3C586"/>
        </a:solidFill>
      </p:bgPr>
    </p:bg>
    <p:spTree>
      <p:nvGrpSpPr>
        <p:cNvPr id="1365" name="Shape 1365"/>
        <p:cNvGrpSpPr/>
        <p:nvPr/>
      </p:nvGrpSpPr>
      <p:grpSpPr>
        <a:xfrm>
          <a:off x="0" y="0"/>
          <a:ext cx="0" cy="0"/>
          <a:chOff x="0" y="0"/>
          <a:chExt cx="0" cy="0"/>
        </a:xfrm>
      </p:grpSpPr>
      <p:sp>
        <p:nvSpPr>
          <p:cNvPr id="1366" name="Google Shape;1366;p96"/>
          <p:cNvSpPr txBox="1"/>
          <p:nvPr/>
        </p:nvSpPr>
        <p:spPr>
          <a:xfrm>
            <a:off x="216650" y="578400"/>
            <a:ext cx="4169700" cy="368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lt1"/>
                </a:solidFill>
                <a:latin typeface="Open Sans"/>
                <a:ea typeface="Open Sans"/>
                <a:cs typeface="Open Sans"/>
                <a:sym typeface="Open Sans"/>
              </a:rPr>
              <a:t>We will use a </a:t>
            </a:r>
            <a:r>
              <a:rPr b="1" lang="en" sz="1300">
                <a:solidFill>
                  <a:schemeClr val="lt1"/>
                </a:solidFill>
                <a:latin typeface="Open Sans"/>
                <a:ea typeface="Open Sans"/>
                <a:cs typeface="Open Sans"/>
                <a:sym typeface="Open Sans"/>
              </a:rPr>
              <a:t>differentiated targeting</a:t>
            </a:r>
            <a:r>
              <a:rPr lang="en" sz="1300">
                <a:solidFill>
                  <a:schemeClr val="lt1"/>
                </a:solidFill>
                <a:latin typeface="Open Sans"/>
                <a:ea typeface="Open Sans"/>
                <a:cs typeface="Open Sans"/>
                <a:sym typeface="Open Sans"/>
              </a:rPr>
              <a:t> strategy as it fits best within our market segment. Whiskey sour is a niche market consisting of people who are passionate about certain aspects of the drink itself. People that enjoy whiskey sour have a particular persona and share certain qualities that can be targeted in our marketing campaign. The cocktail mixer market is approximately 86 billion USD as of 2021. In terms of a resources perspective, differentiated targeting will allow us to effectively penetrate multiple segments simultaneously while keeping ad spend relatively low.</a:t>
            </a:r>
            <a:endParaRPr sz="1300">
              <a:solidFill>
                <a:schemeClr val="lt1"/>
              </a:solidFill>
              <a:latin typeface="Open Sans"/>
              <a:ea typeface="Open Sans"/>
              <a:cs typeface="Open Sans"/>
              <a:sym typeface="Open Sans"/>
            </a:endParaRPr>
          </a:p>
        </p:txBody>
      </p:sp>
      <p:sp>
        <p:nvSpPr>
          <p:cNvPr id="1367" name="Google Shape;1367;p96"/>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368" name="Google Shape;1368;p96"/>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1369" name="Google Shape;1369;p96"/>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1370" name="Google Shape;1370;p96"/>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374" name="Shape 1374"/>
        <p:cNvGrpSpPr/>
        <p:nvPr/>
      </p:nvGrpSpPr>
      <p:grpSpPr>
        <a:xfrm>
          <a:off x="0" y="0"/>
          <a:ext cx="0" cy="0"/>
          <a:chOff x="0" y="0"/>
          <a:chExt cx="0" cy="0"/>
        </a:xfrm>
      </p:grpSpPr>
      <p:sp>
        <p:nvSpPr>
          <p:cNvPr id="1375" name="Google Shape;1375;p97"/>
          <p:cNvSpPr txBox="1"/>
          <p:nvPr/>
        </p:nvSpPr>
        <p:spPr>
          <a:xfrm rot="-254">
            <a:off x="2544757" y="2176191"/>
            <a:ext cx="4054500" cy="79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lt1"/>
                </a:solidFill>
                <a:latin typeface="Bebas Neue"/>
                <a:ea typeface="Bebas Neue"/>
                <a:cs typeface="Bebas Neue"/>
                <a:sym typeface="Bebas Neue"/>
              </a:rPr>
              <a:t>Positioning</a:t>
            </a:r>
            <a:endParaRPr b="1" sz="6000">
              <a:solidFill>
                <a:schemeClr val="lt1"/>
              </a:solidFill>
              <a:latin typeface="Bebas Neue"/>
              <a:ea typeface="Bebas Neue"/>
              <a:cs typeface="Bebas Neue"/>
              <a:sym typeface="Bebas Neue"/>
            </a:endParaRPr>
          </a:p>
        </p:txBody>
      </p:sp>
      <p:pic>
        <p:nvPicPr>
          <p:cNvPr id="1376" name="Google Shape;1376;p97"/>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380" name="Shape 1380"/>
        <p:cNvGrpSpPr/>
        <p:nvPr/>
      </p:nvGrpSpPr>
      <p:grpSpPr>
        <a:xfrm>
          <a:off x="0" y="0"/>
          <a:ext cx="0" cy="0"/>
          <a:chOff x="0" y="0"/>
          <a:chExt cx="0" cy="0"/>
        </a:xfrm>
      </p:grpSpPr>
      <p:sp>
        <p:nvSpPr>
          <p:cNvPr id="1381" name="Google Shape;1381;p98"/>
          <p:cNvSpPr txBox="1"/>
          <p:nvPr/>
        </p:nvSpPr>
        <p:spPr>
          <a:xfrm>
            <a:off x="245300" y="1178700"/>
            <a:ext cx="41697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300">
                <a:solidFill>
                  <a:schemeClr val="lt1"/>
                </a:solidFill>
                <a:latin typeface="Open Sans"/>
                <a:ea typeface="Open Sans"/>
                <a:cs typeface="Open Sans"/>
                <a:sym typeface="Open Sans"/>
              </a:rPr>
              <a:t>Sour Pods is looking to position itself not only as a quality cocktail provider for the masses but also as a </a:t>
            </a:r>
            <a:r>
              <a:rPr b="1" lang="en" sz="1300">
                <a:solidFill>
                  <a:schemeClr val="lt1"/>
                </a:solidFill>
                <a:latin typeface="Open Sans"/>
                <a:ea typeface="Open Sans"/>
                <a:cs typeface="Open Sans"/>
                <a:sym typeface="Open Sans"/>
              </a:rPr>
              <a:t>convenient </a:t>
            </a:r>
            <a:r>
              <a:rPr lang="en" sz="1300">
                <a:solidFill>
                  <a:schemeClr val="lt1"/>
                </a:solidFill>
                <a:latin typeface="Open Sans"/>
                <a:ea typeface="Open Sans"/>
                <a:cs typeface="Open Sans"/>
                <a:sym typeface="Open Sans"/>
              </a:rPr>
              <a:t>brand. with </a:t>
            </a:r>
            <a:r>
              <a:rPr b="1" lang="en" sz="1300">
                <a:solidFill>
                  <a:schemeClr val="lt1"/>
                </a:solidFill>
                <a:latin typeface="Open Sans"/>
                <a:ea typeface="Open Sans"/>
                <a:cs typeface="Open Sans"/>
                <a:sym typeface="Open Sans"/>
              </a:rPr>
              <a:t>innovative,</a:t>
            </a:r>
            <a:r>
              <a:rPr lang="en" sz="1300">
                <a:solidFill>
                  <a:schemeClr val="lt1"/>
                </a:solidFill>
                <a:latin typeface="Open Sans"/>
                <a:ea typeface="Open Sans"/>
                <a:cs typeface="Open Sans"/>
                <a:sym typeface="Open Sans"/>
              </a:rPr>
              <a:t> ahead of the curve leader in </a:t>
            </a:r>
            <a:r>
              <a:rPr b="1" lang="en" sz="1300">
                <a:solidFill>
                  <a:schemeClr val="lt1"/>
                </a:solidFill>
                <a:latin typeface="Open Sans"/>
                <a:ea typeface="Open Sans"/>
                <a:cs typeface="Open Sans"/>
                <a:sym typeface="Open Sans"/>
              </a:rPr>
              <a:t>environmentally friendly packing</a:t>
            </a:r>
            <a:r>
              <a:rPr lang="en" sz="1300">
                <a:solidFill>
                  <a:schemeClr val="lt1"/>
                </a:solidFill>
                <a:latin typeface="Open Sans"/>
                <a:ea typeface="Open Sans"/>
                <a:cs typeface="Open Sans"/>
                <a:sym typeface="Open Sans"/>
              </a:rPr>
              <a:t> that their consumers can be proud to use. Its consumers can enjoy their </a:t>
            </a:r>
            <a:r>
              <a:rPr i="1" lang="en" sz="1300">
                <a:solidFill>
                  <a:schemeClr val="lt1"/>
                </a:solidFill>
                <a:latin typeface="Open Sans"/>
                <a:ea typeface="Open Sans"/>
                <a:cs typeface="Open Sans"/>
                <a:sym typeface="Open Sans"/>
              </a:rPr>
              <a:t>premium cocktail</a:t>
            </a:r>
            <a:r>
              <a:rPr lang="en" sz="1300">
                <a:solidFill>
                  <a:schemeClr val="lt1"/>
                </a:solidFill>
                <a:latin typeface="Open Sans"/>
                <a:ea typeface="Open Sans"/>
                <a:cs typeface="Open Sans"/>
                <a:sym typeface="Open Sans"/>
              </a:rPr>
              <a:t> knowing they made an environmental conscious choice while taking in the </a:t>
            </a:r>
            <a:r>
              <a:rPr i="1" lang="en" sz="1300">
                <a:solidFill>
                  <a:schemeClr val="lt1"/>
                </a:solidFill>
                <a:latin typeface="Open Sans"/>
                <a:ea typeface="Open Sans"/>
                <a:cs typeface="Open Sans"/>
                <a:sym typeface="Open Sans"/>
              </a:rPr>
              <a:t>perfectly proportioned cocktail</a:t>
            </a:r>
            <a:r>
              <a:rPr lang="en" sz="1300">
                <a:solidFill>
                  <a:schemeClr val="lt1"/>
                </a:solidFill>
                <a:latin typeface="Open Sans"/>
                <a:ea typeface="Open Sans"/>
                <a:cs typeface="Open Sans"/>
                <a:sym typeface="Open Sans"/>
              </a:rPr>
              <a:t>, every time. </a:t>
            </a:r>
            <a:endParaRPr sz="1300">
              <a:solidFill>
                <a:schemeClr val="lt1"/>
              </a:solidFill>
              <a:latin typeface="Open Sans"/>
              <a:ea typeface="Open Sans"/>
              <a:cs typeface="Open Sans"/>
              <a:sym typeface="Open Sans"/>
            </a:endParaRPr>
          </a:p>
        </p:txBody>
      </p:sp>
      <p:sp>
        <p:nvSpPr>
          <p:cNvPr id="1382" name="Google Shape;1382;p98"/>
          <p:cNvSpPr txBox="1"/>
          <p:nvPr/>
        </p:nvSpPr>
        <p:spPr>
          <a:xfrm>
            <a:off x="5543300" y="2089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1383" name="Google Shape;1383;p98"/>
          <p:cNvSpPr txBox="1"/>
          <p:nvPr/>
        </p:nvSpPr>
        <p:spPr>
          <a:xfrm rot="-269">
            <a:off x="4955232" y="3316297"/>
            <a:ext cx="3833100" cy="40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b="1" sz="2200">
              <a:solidFill>
                <a:schemeClr val="dk1"/>
              </a:solidFill>
              <a:latin typeface="Bebas Neue"/>
              <a:ea typeface="Bebas Neue"/>
              <a:cs typeface="Bebas Neue"/>
              <a:sym typeface="Bebas Neue"/>
            </a:endParaRPr>
          </a:p>
        </p:txBody>
      </p:sp>
      <p:sp>
        <p:nvSpPr>
          <p:cNvPr id="1384" name="Google Shape;1384;p98"/>
          <p:cNvSpPr txBox="1"/>
          <p:nvPr/>
        </p:nvSpPr>
        <p:spPr>
          <a:xfrm>
            <a:off x="4748525" y="1294200"/>
            <a:ext cx="4246500" cy="25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400">
                <a:latin typeface="Bebas Neue"/>
                <a:ea typeface="Bebas Neue"/>
                <a:cs typeface="Bebas Neue"/>
                <a:sym typeface="Bebas Neue"/>
              </a:rPr>
              <a:t>SOUR</a:t>
            </a:r>
            <a:endParaRPr b="1" sz="15400">
              <a:latin typeface="Bebas Neue"/>
              <a:ea typeface="Bebas Neue"/>
              <a:cs typeface="Bebas Neue"/>
              <a:sym typeface="Bebas Neue"/>
            </a:endParaRPr>
          </a:p>
        </p:txBody>
      </p:sp>
      <p:pic>
        <p:nvPicPr>
          <p:cNvPr id="1385" name="Google Shape;1385;p98"/>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99"/>
          <p:cNvSpPr/>
          <p:nvPr/>
        </p:nvSpPr>
        <p:spPr>
          <a:xfrm>
            <a:off x="9066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99"/>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sp>
        <p:nvSpPr>
          <p:cNvPr id="1392" name="Google Shape;1392;p99"/>
          <p:cNvSpPr/>
          <p:nvPr/>
        </p:nvSpPr>
        <p:spPr>
          <a:xfrm>
            <a:off x="31804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9"/>
          <p:cNvSpPr/>
          <p:nvPr/>
        </p:nvSpPr>
        <p:spPr>
          <a:xfrm>
            <a:off x="9066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9"/>
          <p:cNvSpPr/>
          <p:nvPr/>
        </p:nvSpPr>
        <p:spPr>
          <a:xfrm>
            <a:off x="31804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99"/>
          <p:cNvCxnSpPr/>
          <p:nvPr/>
        </p:nvCxnSpPr>
        <p:spPr>
          <a:xfrm rot="10800000">
            <a:off x="954538" y="4114775"/>
            <a:ext cx="4390200" cy="12300"/>
          </a:xfrm>
          <a:prstGeom prst="straightConnector1">
            <a:avLst/>
          </a:prstGeom>
          <a:noFill/>
          <a:ln cap="flat" cmpd="sng" w="9525">
            <a:solidFill>
              <a:srgbClr val="595959"/>
            </a:solidFill>
            <a:prstDash val="solid"/>
            <a:round/>
            <a:headEnd len="med" w="med" type="triangle"/>
            <a:tailEnd len="med" w="med" type="none"/>
          </a:ln>
        </p:spPr>
      </p:cxnSp>
      <p:cxnSp>
        <p:nvCxnSpPr>
          <p:cNvPr id="1396" name="Google Shape;1396;p99"/>
          <p:cNvCxnSpPr/>
          <p:nvPr/>
        </p:nvCxnSpPr>
        <p:spPr>
          <a:xfrm>
            <a:off x="776225" y="1439452"/>
            <a:ext cx="23700" cy="2571600"/>
          </a:xfrm>
          <a:prstGeom prst="straightConnector1">
            <a:avLst/>
          </a:prstGeom>
          <a:noFill/>
          <a:ln cap="flat" cmpd="sng" w="9525">
            <a:solidFill>
              <a:srgbClr val="595959"/>
            </a:solidFill>
            <a:prstDash val="solid"/>
            <a:round/>
            <a:headEnd len="med" w="med" type="triangle"/>
            <a:tailEnd len="med" w="med" type="none"/>
          </a:ln>
        </p:spPr>
      </p:cxnSp>
      <p:sp>
        <p:nvSpPr>
          <p:cNvPr id="1397" name="Google Shape;1397;p99"/>
          <p:cNvSpPr txBox="1"/>
          <p:nvPr/>
        </p:nvSpPr>
        <p:spPr>
          <a:xfrm>
            <a:off x="4838564" y="4232290"/>
            <a:ext cx="534300" cy="338700"/>
          </a:xfrm>
          <a:prstGeom prst="rect">
            <a:avLst/>
          </a:prstGeom>
          <a:noFill/>
          <a:ln>
            <a:noFill/>
          </a:ln>
        </p:spPr>
        <p:txBody>
          <a:bodyPr anchorCtr="0" anchor="t" bIns="91425" lIns="90000"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1398" name="Google Shape;1398;p99"/>
          <p:cNvSpPr txBox="1"/>
          <p:nvPr/>
        </p:nvSpPr>
        <p:spPr>
          <a:xfrm>
            <a:off x="210989" y="1392040"/>
            <a:ext cx="534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1399" name="Google Shape;1399;p99"/>
          <p:cNvSpPr txBox="1"/>
          <p:nvPr/>
        </p:nvSpPr>
        <p:spPr>
          <a:xfrm>
            <a:off x="954539" y="4232290"/>
            <a:ext cx="53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1400" name="Google Shape;1400;p99"/>
          <p:cNvSpPr txBox="1"/>
          <p:nvPr/>
        </p:nvSpPr>
        <p:spPr>
          <a:xfrm>
            <a:off x="341512" y="3672350"/>
            <a:ext cx="45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1401" name="Google Shape;1401;p99"/>
          <p:cNvSpPr txBox="1"/>
          <p:nvPr/>
        </p:nvSpPr>
        <p:spPr>
          <a:xfrm>
            <a:off x="2782850" y="4232300"/>
            <a:ext cx="93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Convenience</a:t>
            </a:r>
            <a:endParaRPr sz="1000">
              <a:solidFill>
                <a:srgbClr val="7B7B7B"/>
              </a:solidFill>
              <a:latin typeface="Helvetica Neue"/>
              <a:ea typeface="Helvetica Neue"/>
              <a:cs typeface="Helvetica Neue"/>
              <a:sym typeface="Helvetica Neue"/>
            </a:endParaRPr>
          </a:p>
        </p:txBody>
      </p:sp>
      <p:sp>
        <p:nvSpPr>
          <p:cNvPr id="1402" name="Google Shape;1402;p99"/>
          <p:cNvSpPr txBox="1"/>
          <p:nvPr/>
        </p:nvSpPr>
        <p:spPr>
          <a:xfrm rot="-5400000">
            <a:off x="-435675" y="2582500"/>
            <a:ext cx="174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666666"/>
                </a:solidFill>
                <a:latin typeface="Helvetica Neue"/>
                <a:ea typeface="Helvetica Neue"/>
                <a:cs typeface="Helvetica Neue"/>
                <a:sym typeface="Helvetica Neue"/>
              </a:rPr>
              <a:t>Eco-Friendliness</a:t>
            </a:r>
            <a:endParaRPr sz="1000">
              <a:solidFill>
                <a:srgbClr val="666666"/>
              </a:solidFill>
              <a:latin typeface="Helvetica Neue"/>
              <a:ea typeface="Helvetica Neue"/>
              <a:cs typeface="Helvetica Neue"/>
              <a:sym typeface="Helvetica Neue"/>
            </a:endParaRPr>
          </a:p>
        </p:txBody>
      </p:sp>
      <p:sp>
        <p:nvSpPr>
          <p:cNvPr id="1403" name="Google Shape;1403;p99"/>
          <p:cNvSpPr txBox="1"/>
          <p:nvPr/>
        </p:nvSpPr>
        <p:spPr>
          <a:xfrm>
            <a:off x="6007413" y="870950"/>
            <a:ext cx="2925600" cy="431100"/>
          </a:xfrm>
          <a:prstGeom prst="rect">
            <a:avLst/>
          </a:prstGeom>
          <a:solidFill>
            <a:srgbClr val="A3C586"/>
          </a:solidFill>
          <a:ln cap="flat" cmpd="sng" w="28575">
            <a:solidFill>
              <a:srgbClr val="000000"/>
            </a:solidFill>
            <a:prstDash val="solid"/>
            <a:miter lim="8000"/>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600">
                <a:solidFill>
                  <a:schemeClr val="dk1"/>
                </a:solidFill>
                <a:latin typeface="Roboto"/>
                <a:ea typeface="Roboto"/>
                <a:cs typeface="Roboto"/>
                <a:sym typeface="Roboto"/>
              </a:rPr>
              <a:t>Competitor Insights </a:t>
            </a:r>
            <a:endParaRPr b="1" sz="1600">
              <a:solidFill>
                <a:schemeClr val="dk1"/>
              </a:solidFill>
              <a:latin typeface="Roboto"/>
              <a:ea typeface="Roboto"/>
              <a:cs typeface="Roboto"/>
              <a:sym typeface="Roboto"/>
            </a:endParaRPr>
          </a:p>
        </p:txBody>
      </p:sp>
      <p:sp>
        <p:nvSpPr>
          <p:cNvPr id="1404" name="Google Shape;1404;p99"/>
          <p:cNvSpPr txBox="1"/>
          <p:nvPr/>
        </p:nvSpPr>
        <p:spPr>
          <a:xfrm>
            <a:off x="5943338" y="1089500"/>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8EBF5"/>
                </a:solidFill>
                <a:latin typeface="Roboto Black"/>
                <a:ea typeface="Roboto Black"/>
                <a:cs typeface="Roboto Black"/>
                <a:sym typeface="Roboto Black"/>
              </a:rPr>
              <a:t>1</a:t>
            </a:r>
            <a:endParaRPr sz="8000">
              <a:solidFill>
                <a:srgbClr val="E8EBF5"/>
              </a:solidFill>
              <a:latin typeface="Roboto Black"/>
              <a:ea typeface="Roboto Black"/>
              <a:cs typeface="Roboto Black"/>
              <a:sym typeface="Roboto Black"/>
            </a:endParaRPr>
          </a:p>
        </p:txBody>
      </p:sp>
      <p:sp>
        <p:nvSpPr>
          <p:cNvPr id="1405" name="Google Shape;1405;p99"/>
          <p:cNvSpPr txBox="1"/>
          <p:nvPr/>
        </p:nvSpPr>
        <p:spPr>
          <a:xfrm>
            <a:off x="5943338" y="2165387"/>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E8EBF5"/>
                </a:solidFill>
                <a:latin typeface="Roboto Black"/>
                <a:ea typeface="Roboto Black"/>
                <a:cs typeface="Roboto Black"/>
                <a:sym typeface="Roboto Black"/>
              </a:rPr>
              <a:t>2</a:t>
            </a:r>
            <a:endParaRPr sz="8000">
              <a:solidFill>
                <a:srgbClr val="E8EBF5"/>
              </a:solidFill>
              <a:latin typeface="Roboto Black"/>
              <a:ea typeface="Roboto Black"/>
              <a:cs typeface="Roboto Black"/>
              <a:sym typeface="Roboto Black"/>
            </a:endParaRPr>
          </a:p>
        </p:txBody>
      </p:sp>
      <p:sp>
        <p:nvSpPr>
          <p:cNvPr id="1406" name="Google Shape;1406;p99"/>
          <p:cNvSpPr/>
          <p:nvPr/>
        </p:nvSpPr>
        <p:spPr>
          <a:xfrm>
            <a:off x="6339401" y="2618750"/>
            <a:ext cx="2728800" cy="63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Competitors sacrifice convenience for eco-friendliness - there is a gap in the market for those that offer both.</a:t>
            </a:r>
            <a:endParaRPr sz="1100">
              <a:latin typeface="Helvetica Neue"/>
              <a:ea typeface="Helvetica Neue"/>
              <a:cs typeface="Helvetica Neue"/>
              <a:sym typeface="Helvetica Neue"/>
            </a:endParaRPr>
          </a:p>
        </p:txBody>
      </p:sp>
      <p:sp>
        <p:nvSpPr>
          <p:cNvPr id="1407" name="Google Shape;1407;p99"/>
          <p:cNvSpPr/>
          <p:nvPr/>
        </p:nvSpPr>
        <p:spPr>
          <a:xfrm>
            <a:off x="6302975" y="1539750"/>
            <a:ext cx="2524200" cy="77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Competitors packaging is not eco-friendly and relies heavily on the use of plastics. This does not support social and economic trends.</a:t>
            </a:r>
            <a:endParaRPr sz="1100">
              <a:solidFill>
                <a:schemeClr val="dk1"/>
              </a:solidFill>
              <a:latin typeface="Helvetica Neue"/>
              <a:ea typeface="Helvetica Neue"/>
              <a:cs typeface="Helvetica Neue"/>
              <a:sym typeface="Helvetica Neue"/>
            </a:endParaRPr>
          </a:p>
        </p:txBody>
      </p:sp>
      <p:sp>
        <p:nvSpPr>
          <p:cNvPr id="1408" name="Google Shape;1408;p99"/>
          <p:cNvSpPr/>
          <p:nvPr/>
        </p:nvSpPr>
        <p:spPr>
          <a:xfrm>
            <a:off x="954550" y="787872"/>
            <a:ext cx="4390200" cy="485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Source Sans Pro"/>
                <a:ea typeface="Source Sans Pro"/>
                <a:cs typeface="Source Sans Pro"/>
                <a:sym typeface="Source Sans Pro"/>
              </a:rPr>
              <a:t>Selection Criteria:</a:t>
            </a:r>
            <a:r>
              <a:rPr lang="en" sz="1000">
                <a:solidFill>
                  <a:srgbClr val="000000"/>
                </a:solidFill>
                <a:latin typeface="Source Sans Pro"/>
                <a:ea typeface="Source Sans Pro"/>
                <a:cs typeface="Source Sans Pro"/>
                <a:sym typeface="Source Sans Pro"/>
              </a:rPr>
              <a:t> </a:t>
            </a:r>
            <a:r>
              <a:rPr lang="en" sz="1200">
                <a:latin typeface="Calibri"/>
                <a:ea typeface="Calibri"/>
                <a:cs typeface="Calibri"/>
                <a:sym typeface="Calibri"/>
              </a:rPr>
              <a:t>Environment-friendly, Preparation Time, Retail Price, Convenience to make, Convenience to Buy</a:t>
            </a:r>
            <a:endParaRPr sz="1000">
              <a:solidFill>
                <a:schemeClr val="dk1"/>
              </a:solidFill>
              <a:latin typeface="Helvetica Neue"/>
              <a:ea typeface="Helvetica Neue"/>
              <a:cs typeface="Helvetica Neue"/>
              <a:sym typeface="Helvetica Neue"/>
            </a:endParaRPr>
          </a:p>
        </p:txBody>
      </p:sp>
      <p:sp>
        <p:nvSpPr>
          <p:cNvPr id="1409" name="Google Shape;1409;p99"/>
          <p:cNvSpPr/>
          <p:nvPr/>
        </p:nvSpPr>
        <p:spPr>
          <a:xfrm>
            <a:off x="6007425" y="3716900"/>
            <a:ext cx="2925600" cy="779400"/>
          </a:xfrm>
          <a:prstGeom prst="rect">
            <a:avLst/>
          </a:prstGeom>
          <a:solidFill>
            <a:srgbClr val="A3C586"/>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Source Sans Pro"/>
                <a:ea typeface="Source Sans Pro"/>
                <a:cs typeface="Source Sans Pro"/>
                <a:sym typeface="Source Sans Pro"/>
              </a:rPr>
              <a:t>Creating an eco-friendly, and convenient sour product is an opportunity to differentiate amongst competitors</a:t>
            </a:r>
            <a:endParaRPr b="1" sz="1200">
              <a:solidFill>
                <a:srgbClr val="FFFFFF"/>
              </a:solidFill>
              <a:latin typeface="Source Sans Pro"/>
              <a:ea typeface="Source Sans Pro"/>
              <a:cs typeface="Source Sans Pro"/>
              <a:sym typeface="Source Sans Pro"/>
            </a:endParaRPr>
          </a:p>
        </p:txBody>
      </p:sp>
      <p:sp>
        <p:nvSpPr>
          <p:cNvPr id="1410" name="Google Shape;1410;p99"/>
          <p:cNvSpPr/>
          <p:nvPr/>
        </p:nvSpPr>
        <p:spPr>
          <a:xfrm rot="10800000">
            <a:off x="6171228" y="3454620"/>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1412" name="Google Shape;1412;p99"/>
          <p:cNvSpPr txBox="1"/>
          <p:nvPr>
            <p:ph type="title"/>
          </p:nvPr>
        </p:nvSpPr>
        <p:spPr>
          <a:xfrm>
            <a:off x="250250" y="179500"/>
            <a:ext cx="2192400" cy="62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Positioning map</a:t>
            </a:r>
            <a:endParaRPr/>
          </a:p>
        </p:txBody>
      </p:sp>
      <p:cxnSp>
        <p:nvCxnSpPr>
          <p:cNvPr id="1413" name="Google Shape;1413;p99"/>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pic>
        <p:nvPicPr>
          <p:cNvPr id="1414" name="Google Shape;1414;p99"/>
          <p:cNvPicPr preferRelativeResize="0"/>
          <p:nvPr/>
        </p:nvPicPr>
        <p:blipFill>
          <a:blip r:embed="rId3">
            <a:alphaModFix/>
          </a:blip>
          <a:stretch>
            <a:fillRect/>
          </a:stretch>
        </p:blipFill>
        <p:spPr>
          <a:xfrm>
            <a:off x="2393625" y="2393563"/>
            <a:ext cx="1512060" cy="338700"/>
          </a:xfrm>
          <a:prstGeom prst="rect">
            <a:avLst/>
          </a:prstGeom>
          <a:noFill/>
          <a:ln>
            <a:noFill/>
          </a:ln>
        </p:spPr>
      </p:pic>
      <p:pic>
        <p:nvPicPr>
          <p:cNvPr id="1415" name="Google Shape;1415;p99"/>
          <p:cNvPicPr preferRelativeResize="0"/>
          <p:nvPr/>
        </p:nvPicPr>
        <p:blipFill>
          <a:blip r:embed="rId4">
            <a:alphaModFix/>
          </a:blip>
          <a:stretch>
            <a:fillRect/>
          </a:stretch>
        </p:blipFill>
        <p:spPr>
          <a:xfrm>
            <a:off x="4062878" y="2165363"/>
            <a:ext cx="1276274" cy="431100"/>
          </a:xfrm>
          <a:prstGeom prst="rect">
            <a:avLst/>
          </a:prstGeom>
          <a:noFill/>
          <a:ln>
            <a:noFill/>
          </a:ln>
        </p:spPr>
      </p:pic>
      <p:pic>
        <p:nvPicPr>
          <p:cNvPr id="1416" name="Google Shape;1416;p99"/>
          <p:cNvPicPr preferRelativeResize="0"/>
          <p:nvPr/>
        </p:nvPicPr>
        <p:blipFill>
          <a:blip r:embed="rId5">
            <a:alphaModFix/>
          </a:blip>
          <a:stretch>
            <a:fillRect/>
          </a:stretch>
        </p:blipFill>
        <p:spPr>
          <a:xfrm>
            <a:off x="3614903" y="3180664"/>
            <a:ext cx="852600" cy="485700"/>
          </a:xfrm>
          <a:prstGeom prst="ellipse">
            <a:avLst/>
          </a:prstGeom>
          <a:noFill/>
          <a:ln>
            <a:noFill/>
          </a:ln>
        </p:spPr>
      </p:pic>
      <p:pic>
        <p:nvPicPr>
          <p:cNvPr id="1417" name="Google Shape;1417;p99"/>
          <p:cNvPicPr preferRelativeResize="0"/>
          <p:nvPr/>
        </p:nvPicPr>
        <p:blipFill>
          <a:blip r:embed="rId6">
            <a:alphaModFix/>
          </a:blip>
          <a:stretch>
            <a:fillRect/>
          </a:stretch>
        </p:blipFill>
        <p:spPr>
          <a:xfrm>
            <a:off x="2120500" y="3175650"/>
            <a:ext cx="852600" cy="495701"/>
          </a:xfrm>
          <a:prstGeom prst="rect">
            <a:avLst/>
          </a:prstGeom>
          <a:noFill/>
          <a:ln>
            <a:noFill/>
          </a:ln>
        </p:spPr>
      </p:pic>
      <p:sp>
        <p:nvSpPr>
          <p:cNvPr id="1418" name="Google Shape;1418;p99"/>
          <p:cNvSpPr txBox="1"/>
          <p:nvPr/>
        </p:nvSpPr>
        <p:spPr>
          <a:xfrm>
            <a:off x="2060675" y="1526025"/>
            <a:ext cx="1276200" cy="4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latin typeface="Bebas Neue"/>
                <a:ea typeface="Bebas Neue"/>
                <a:cs typeface="Bebas Neue"/>
                <a:sym typeface="Bebas Neue"/>
              </a:rPr>
              <a:t>SOUR</a:t>
            </a:r>
            <a:endParaRPr b="1" sz="3500">
              <a:latin typeface="Bebas Neue"/>
              <a:ea typeface="Bebas Neue"/>
              <a:cs typeface="Bebas Neue"/>
              <a:sym typeface="Bebas Neue"/>
            </a:endParaRPr>
          </a:p>
        </p:txBody>
      </p:sp>
      <p:sp>
        <p:nvSpPr>
          <p:cNvPr id="1419" name="Google Shape;1419;p99"/>
          <p:cNvSpPr/>
          <p:nvPr/>
        </p:nvSpPr>
        <p:spPr>
          <a:xfrm>
            <a:off x="2057375" y="1458525"/>
            <a:ext cx="1282800" cy="630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aphicFrame>
        <p:nvGraphicFramePr>
          <p:cNvPr id="1424" name="Google Shape;1424;p100"/>
          <p:cNvGraphicFramePr/>
          <p:nvPr/>
        </p:nvGraphicFramePr>
        <p:xfrm>
          <a:off x="308263" y="870950"/>
          <a:ext cx="3000000" cy="3000000"/>
        </p:xfrm>
        <a:graphic>
          <a:graphicData uri="http://schemas.openxmlformats.org/drawingml/2006/table">
            <a:tbl>
              <a:tblPr>
                <a:noFill/>
                <a:tableStyleId>{BB97F510-7BCF-41A0-A41F-439B9EB5E8B4}</a:tableStyleId>
              </a:tblPr>
              <a:tblGrid>
                <a:gridCol w="858200"/>
                <a:gridCol w="1042825"/>
                <a:gridCol w="964400"/>
                <a:gridCol w="551450"/>
                <a:gridCol w="1054100"/>
                <a:gridCol w="1045050"/>
              </a:tblGrid>
              <a:tr h="753375">
                <a:tc>
                  <a:txBody>
                    <a:bodyPr/>
                    <a:lstStyle/>
                    <a:p>
                      <a:pPr indent="0" lvl="0" marL="0" rtl="0" algn="l">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A3C586"/>
                    </a:solidFill>
                  </a:tcPr>
                </a:tc>
                <a:tc>
                  <a:txBody>
                    <a:bodyPr/>
                    <a:lstStyle/>
                    <a:p>
                      <a:pPr indent="0" lvl="0" marL="0" rtl="0" algn="l">
                        <a:lnSpc>
                          <a:spcPct val="115000"/>
                        </a:lnSpc>
                        <a:spcBef>
                          <a:spcPts val="0"/>
                        </a:spcBef>
                        <a:spcAft>
                          <a:spcPts val="0"/>
                        </a:spcAft>
                        <a:buNone/>
                      </a:pPr>
                      <a:r>
                        <a:rPr b="1" lang="en" sz="1200">
                          <a:solidFill>
                            <a:schemeClr val="lt1"/>
                          </a:solidFill>
                          <a:latin typeface="Calibri"/>
                          <a:ea typeface="Calibri"/>
                          <a:cs typeface="Calibri"/>
                          <a:sym typeface="Calibri"/>
                        </a:rPr>
                        <a:t>Environment friendly</a:t>
                      </a:r>
                      <a:endParaRPr b="1" sz="1200">
                        <a:solidFill>
                          <a:schemeClr val="lt1"/>
                        </a:solidFill>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chemeClr val="dk1"/>
                      </a:solidFill>
                      <a:prstDash val="solid"/>
                      <a:round/>
                      <a:headEnd len="sm" w="sm" type="none"/>
                      <a:tailEnd len="sm" w="sm" type="none"/>
                    </a:lnB>
                    <a:solidFill>
                      <a:srgbClr val="A3C586"/>
                    </a:solidFill>
                  </a:tcPr>
                </a:tc>
                <a:tc>
                  <a:txBody>
                    <a:bodyPr/>
                    <a:lstStyle/>
                    <a:p>
                      <a:pPr indent="0" lvl="0" marL="0" rtl="0" algn="l">
                        <a:lnSpc>
                          <a:spcPct val="115000"/>
                        </a:lnSpc>
                        <a:spcBef>
                          <a:spcPts val="0"/>
                        </a:spcBef>
                        <a:spcAft>
                          <a:spcPts val="0"/>
                        </a:spcAft>
                        <a:buNone/>
                      </a:pPr>
                      <a:r>
                        <a:rPr b="1" lang="en" sz="1200">
                          <a:solidFill>
                            <a:schemeClr val="lt1"/>
                          </a:solidFill>
                          <a:latin typeface="Calibri"/>
                          <a:ea typeface="Calibri"/>
                          <a:cs typeface="Calibri"/>
                          <a:sym typeface="Calibri"/>
                        </a:rPr>
                        <a:t>Preparation Time</a:t>
                      </a:r>
                      <a:endParaRPr b="1" sz="1200">
                        <a:solidFill>
                          <a:schemeClr val="lt1"/>
                        </a:solidFill>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chemeClr val="dk1"/>
                      </a:solidFill>
                      <a:prstDash val="solid"/>
                      <a:round/>
                      <a:headEnd len="sm" w="sm" type="none"/>
                      <a:tailEnd len="sm" w="sm" type="none"/>
                    </a:lnB>
                    <a:solidFill>
                      <a:srgbClr val="A3C586"/>
                    </a:solidFill>
                  </a:tcPr>
                </a:tc>
                <a:tc>
                  <a:txBody>
                    <a:bodyPr/>
                    <a:lstStyle/>
                    <a:p>
                      <a:pPr indent="0" lvl="0" marL="0" rtl="0" algn="l">
                        <a:lnSpc>
                          <a:spcPct val="115000"/>
                        </a:lnSpc>
                        <a:spcBef>
                          <a:spcPts val="0"/>
                        </a:spcBef>
                        <a:spcAft>
                          <a:spcPts val="0"/>
                        </a:spcAft>
                        <a:buNone/>
                      </a:pPr>
                      <a:r>
                        <a:rPr b="1" lang="en" sz="1200">
                          <a:solidFill>
                            <a:schemeClr val="lt1"/>
                          </a:solidFill>
                          <a:latin typeface="Calibri"/>
                          <a:ea typeface="Calibri"/>
                          <a:cs typeface="Calibri"/>
                          <a:sym typeface="Calibri"/>
                        </a:rPr>
                        <a:t>Retail Price</a:t>
                      </a:r>
                      <a:endParaRPr b="1" sz="1200">
                        <a:solidFill>
                          <a:schemeClr val="lt1"/>
                        </a:solidFill>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chemeClr val="dk1"/>
                      </a:solidFill>
                      <a:prstDash val="solid"/>
                      <a:round/>
                      <a:headEnd len="sm" w="sm" type="none"/>
                      <a:tailEnd len="sm" w="sm" type="none"/>
                    </a:lnB>
                    <a:solidFill>
                      <a:srgbClr val="A3C586"/>
                    </a:solidFill>
                  </a:tcPr>
                </a:tc>
                <a:tc>
                  <a:txBody>
                    <a:bodyPr/>
                    <a:lstStyle/>
                    <a:p>
                      <a:pPr indent="0" lvl="0" marL="0" rtl="0" algn="l">
                        <a:lnSpc>
                          <a:spcPct val="115000"/>
                        </a:lnSpc>
                        <a:spcBef>
                          <a:spcPts val="0"/>
                        </a:spcBef>
                        <a:spcAft>
                          <a:spcPts val="0"/>
                        </a:spcAft>
                        <a:buNone/>
                      </a:pPr>
                      <a:r>
                        <a:rPr b="1" lang="en" sz="1200">
                          <a:solidFill>
                            <a:schemeClr val="lt1"/>
                          </a:solidFill>
                          <a:latin typeface="Calibri"/>
                          <a:ea typeface="Calibri"/>
                          <a:cs typeface="Calibri"/>
                          <a:sym typeface="Calibri"/>
                        </a:rPr>
                        <a:t>Convenience to make</a:t>
                      </a:r>
                      <a:endParaRPr b="1" sz="1200">
                        <a:solidFill>
                          <a:schemeClr val="lt1"/>
                        </a:solidFill>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chemeClr val="dk1"/>
                      </a:solidFill>
                      <a:prstDash val="solid"/>
                      <a:round/>
                      <a:headEnd len="sm" w="sm" type="none"/>
                      <a:tailEnd len="sm" w="sm" type="none"/>
                    </a:lnB>
                    <a:solidFill>
                      <a:srgbClr val="A3C586"/>
                    </a:solidFill>
                  </a:tcPr>
                </a:tc>
                <a:tc>
                  <a:txBody>
                    <a:bodyPr/>
                    <a:lstStyle/>
                    <a:p>
                      <a:pPr indent="0" lvl="0" marL="0" rtl="0" algn="l">
                        <a:lnSpc>
                          <a:spcPct val="115000"/>
                        </a:lnSpc>
                        <a:spcBef>
                          <a:spcPts val="0"/>
                        </a:spcBef>
                        <a:spcAft>
                          <a:spcPts val="0"/>
                        </a:spcAft>
                        <a:buNone/>
                      </a:pPr>
                      <a:r>
                        <a:rPr b="1" lang="en" sz="1200">
                          <a:solidFill>
                            <a:schemeClr val="lt1"/>
                          </a:solidFill>
                          <a:latin typeface="Calibri"/>
                          <a:ea typeface="Calibri"/>
                          <a:cs typeface="Calibri"/>
                          <a:sym typeface="Calibri"/>
                        </a:rPr>
                        <a:t>Convenience to Buy</a:t>
                      </a:r>
                      <a:endParaRPr b="1" sz="1200">
                        <a:solidFill>
                          <a:schemeClr val="lt1"/>
                        </a:solidFill>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chemeClr val="dk1"/>
                      </a:solidFill>
                      <a:prstDash val="solid"/>
                      <a:round/>
                      <a:headEnd len="sm" w="sm" type="none"/>
                      <a:tailEnd len="sm" w="sm" type="none"/>
                    </a:lnB>
                    <a:solidFill>
                      <a:srgbClr val="A3C586"/>
                    </a:solidFill>
                  </a:tcPr>
                </a:tc>
              </a:tr>
              <a:tr h="33552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SOUR</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chemeClr val="dk1"/>
                      </a:solidFill>
                      <a:prstDash val="solid"/>
                      <a:round/>
                      <a:headEnd len="sm" w="sm" type="none"/>
                      <a:tailEnd len="sm" w="sm" type="none"/>
                    </a:lnR>
                    <a:lnT cap="flat" cmpd="sng" w="12650">
                      <a:solidFill>
                        <a:srgbClr val="000000"/>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63500" marB="63500" marR="63500" marL="63500">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63500" marB="63500" marR="63500" marL="63500">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63500" marB="63500" marR="63500" marL="63500">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63500" marB="63500" marR="63500" marL="63500">
                    <a:lnL cap="flat" cmpd="sng">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r>
              <a:tr h="33552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Bartesian</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rgbClr val="000000"/>
                      </a:solidFill>
                      <a:prstDash val="solid"/>
                      <a:round/>
                      <a:headEnd len="sm" w="sm" type="none"/>
                      <a:tailEnd len="sm" w="sm" type="none"/>
                    </a:lnB>
                  </a:tcPr>
                </a:tc>
              </a:tr>
              <a:tr h="33552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Dogfish</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3552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Lyre's G+T</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4</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544450">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Coit Paradisio</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2</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35525">
                <a:tc>
                  <a:txBody>
                    <a:bodyPr/>
                    <a:lstStyle/>
                    <a:p>
                      <a:pPr indent="0" lvl="0" marL="0" rtl="0" algn="l">
                        <a:lnSpc>
                          <a:spcPct val="115000"/>
                        </a:lnSpc>
                        <a:spcBef>
                          <a:spcPts val="0"/>
                        </a:spcBef>
                        <a:spcAft>
                          <a:spcPts val="0"/>
                        </a:spcAft>
                        <a:buNone/>
                      </a:pPr>
                      <a:r>
                        <a:rPr b="1" lang="en" sz="1200">
                          <a:latin typeface="Calibri"/>
                          <a:ea typeface="Calibri"/>
                          <a:cs typeface="Calibri"/>
                          <a:sym typeface="Calibri"/>
                        </a:rPr>
                        <a:t>Sodas</a:t>
                      </a:r>
                      <a:endParaRPr b="1" sz="1200">
                        <a:latin typeface="Calibri"/>
                        <a:ea typeface="Calibri"/>
                        <a:cs typeface="Calibri"/>
                        <a:sym typeface="Calibri"/>
                      </a:endParaRPr>
                    </a:p>
                  </a:txBody>
                  <a:tcPr marT="63500" marB="63500" marR="63500" marL="63500">
                    <a:lnL cap="flat" cmpd="sng" w="126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1</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3</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Calibri"/>
                          <a:ea typeface="Calibri"/>
                          <a:cs typeface="Calibri"/>
                          <a:sym typeface="Calibri"/>
                        </a:rPr>
                        <a:t>5</a:t>
                      </a:r>
                      <a:endParaRPr b="1" sz="1200">
                        <a:latin typeface="Calibri"/>
                        <a:ea typeface="Calibri"/>
                        <a:cs typeface="Calibri"/>
                        <a:sym typeface="Calibri"/>
                      </a:endParaRPr>
                    </a:p>
                  </a:txBody>
                  <a:tcPr marT="63500" marB="63500" marR="63500" marL="63500">
                    <a:lnL cap="flat" cmpd="sng">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1425" name="Google Shape;1425;p100"/>
          <p:cNvSpPr txBox="1"/>
          <p:nvPr/>
        </p:nvSpPr>
        <p:spPr>
          <a:xfrm>
            <a:off x="361550" y="245300"/>
            <a:ext cx="4926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Positioning Map- Decision Criteria</a:t>
            </a:r>
            <a:endParaRPr b="1" sz="1900">
              <a:solidFill>
                <a:schemeClr val="dk1"/>
              </a:solidFill>
              <a:latin typeface="Helvetica Neue"/>
              <a:ea typeface="Helvetica Neue"/>
              <a:cs typeface="Helvetica Neue"/>
              <a:sym typeface="Helvetica Neue"/>
            </a:endParaRPr>
          </a:p>
        </p:txBody>
      </p:sp>
      <p:sp>
        <p:nvSpPr>
          <p:cNvPr id="1426" name="Google Shape;1426;p100"/>
          <p:cNvSpPr txBox="1"/>
          <p:nvPr/>
        </p:nvSpPr>
        <p:spPr>
          <a:xfrm>
            <a:off x="6007413" y="870950"/>
            <a:ext cx="2925600" cy="431100"/>
          </a:xfrm>
          <a:prstGeom prst="rect">
            <a:avLst/>
          </a:prstGeom>
          <a:solidFill>
            <a:srgbClr val="A3C586"/>
          </a:solidFill>
          <a:ln cap="flat" cmpd="sng" w="28575">
            <a:solidFill>
              <a:srgbClr val="000000"/>
            </a:solidFill>
            <a:prstDash val="solid"/>
            <a:miter lim="8000"/>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600">
                <a:solidFill>
                  <a:schemeClr val="dk1"/>
                </a:solidFill>
                <a:latin typeface="Roboto"/>
                <a:ea typeface="Roboto"/>
                <a:cs typeface="Roboto"/>
                <a:sym typeface="Roboto"/>
              </a:rPr>
              <a:t>Reasoning</a:t>
            </a:r>
            <a:endParaRPr b="1" sz="1600">
              <a:solidFill>
                <a:schemeClr val="dk1"/>
              </a:solidFill>
              <a:latin typeface="Roboto"/>
              <a:ea typeface="Roboto"/>
              <a:cs typeface="Roboto"/>
              <a:sym typeface="Roboto"/>
            </a:endParaRPr>
          </a:p>
        </p:txBody>
      </p:sp>
      <p:sp>
        <p:nvSpPr>
          <p:cNvPr id="1427" name="Google Shape;1427;p100"/>
          <p:cNvSpPr txBox="1"/>
          <p:nvPr/>
        </p:nvSpPr>
        <p:spPr>
          <a:xfrm>
            <a:off x="6065850" y="2594600"/>
            <a:ext cx="2867100" cy="110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t>5= Excels in the criteria</a:t>
            </a:r>
            <a:endParaRPr sz="1200"/>
          </a:p>
          <a:p>
            <a:pPr indent="0" lvl="0" marL="0" rtl="0" algn="l">
              <a:spcBef>
                <a:spcPts val="0"/>
              </a:spcBef>
              <a:spcAft>
                <a:spcPts val="0"/>
              </a:spcAft>
              <a:buNone/>
            </a:pPr>
            <a:r>
              <a:rPr lang="en" sz="1200"/>
              <a:t>4= Adopts the criteria</a:t>
            </a:r>
            <a:endParaRPr sz="1200"/>
          </a:p>
          <a:p>
            <a:pPr indent="0" lvl="0" marL="0" rtl="0" algn="l">
              <a:spcBef>
                <a:spcPts val="0"/>
              </a:spcBef>
              <a:spcAft>
                <a:spcPts val="0"/>
              </a:spcAft>
              <a:buNone/>
            </a:pPr>
            <a:r>
              <a:rPr lang="en" sz="1200"/>
              <a:t>3 = Acknowledges the criteria</a:t>
            </a:r>
            <a:endParaRPr sz="1200"/>
          </a:p>
          <a:p>
            <a:pPr indent="0" lvl="0" marL="0" rtl="0" algn="l">
              <a:spcBef>
                <a:spcPts val="0"/>
              </a:spcBef>
              <a:spcAft>
                <a:spcPts val="0"/>
              </a:spcAft>
              <a:buNone/>
            </a:pPr>
            <a:r>
              <a:rPr lang="en" sz="1200"/>
              <a:t>2= </a:t>
            </a:r>
            <a:r>
              <a:rPr lang="en" sz="1200">
                <a:solidFill>
                  <a:schemeClr val="dk1"/>
                </a:solidFill>
              </a:rPr>
              <a:t>Relates to the criteria</a:t>
            </a:r>
            <a:endParaRPr sz="1200">
              <a:solidFill>
                <a:schemeClr val="dk1"/>
              </a:solidFill>
            </a:endParaRPr>
          </a:p>
          <a:p>
            <a:pPr indent="0" lvl="0" marL="0" rtl="0" algn="l">
              <a:spcBef>
                <a:spcPts val="0"/>
              </a:spcBef>
              <a:spcAft>
                <a:spcPts val="0"/>
              </a:spcAft>
              <a:buNone/>
            </a:pPr>
            <a:r>
              <a:rPr lang="en" sz="1200">
                <a:solidFill>
                  <a:schemeClr val="dk1"/>
                </a:solidFill>
              </a:rPr>
              <a:t>1= Fails the criteria</a:t>
            </a:r>
            <a:endParaRPr sz="1200">
              <a:solidFill>
                <a:schemeClr val="dk1"/>
              </a:solidFill>
            </a:endParaRPr>
          </a:p>
        </p:txBody>
      </p:sp>
      <p:sp>
        <p:nvSpPr>
          <p:cNvPr id="1428" name="Google Shape;1428;p100"/>
          <p:cNvSpPr txBox="1"/>
          <p:nvPr/>
        </p:nvSpPr>
        <p:spPr>
          <a:xfrm>
            <a:off x="6065850" y="1486625"/>
            <a:ext cx="286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F8B20"/>
                </a:solidFill>
              </a:rPr>
              <a:t>To understand the competitors better, we ranked them on a scale of 1 to 5. This will help us compare and analyze Sour’s positioning in the market.</a:t>
            </a:r>
            <a:endParaRPr sz="1200">
              <a:solidFill>
                <a:srgbClr val="3F8B20"/>
              </a:solidFill>
            </a:endParaRPr>
          </a:p>
        </p:txBody>
      </p:sp>
      <p:sp>
        <p:nvSpPr>
          <p:cNvPr id="1429" name="Google Shape;1429;p100"/>
          <p:cNvSpPr txBox="1"/>
          <p:nvPr/>
        </p:nvSpPr>
        <p:spPr>
          <a:xfrm>
            <a:off x="325550" y="4047525"/>
            <a:ext cx="8496600" cy="6156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Insights</a:t>
            </a:r>
            <a:r>
              <a:rPr lang="en"/>
              <a:t>: According to our analysis, </a:t>
            </a:r>
            <a:r>
              <a:rPr b="1" lang="en"/>
              <a:t>environment-friendly</a:t>
            </a:r>
            <a:r>
              <a:rPr lang="en"/>
              <a:t> &amp; </a:t>
            </a:r>
            <a:r>
              <a:rPr b="1" lang="en"/>
              <a:t>convenience</a:t>
            </a:r>
            <a:r>
              <a:rPr lang="en"/>
              <a:t> rule out to be the top two most important criterias for Sour, when deciding on their positioning strategy in the market.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0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Positioning Map- Decision Criteria</a:t>
            </a:r>
            <a:endParaRPr/>
          </a:p>
        </p:txBody>
      </p:sp>
      <p:sp>
        <p:nvSpPr>
          <p:cNvPr id="1435" name="Google Shape;1435;p10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Reasoning</a:t>
            </a:r>
            <a:endParaRPr/>
          </a:p>
        </p:txBody>
      </p:sp>
      <p:sp>
        <p:nvSpPr>
          <p:cNvPr id="1436" name="Google Shape;1436;p101"/>
          <p:cNvSpPr txBox="1"/>
          <p:nvPr/>
        </p:nvSpPr>
        <p:spPr>
          <a:xfrm>
            <a:off x="359900" y="922350"/>
            <a:ext cx="8301300" cy="272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200">
                <a:latin typeface="Open Sans"/>
                <a:ea typeface="Open Sans"/>
                <a:cs typeface="Open Sans"/>
                <a:sym typeface="Open Sans"/>
              </a:rPr>
              <a:t>Environment- Friendly</a:t>
            </a:r>
            <a:r>
              <a:rPr lang="en" sz="1200">
                <a:latin typeface="Open Sans"/>
                <a:ea typeface="Open Sans"/>
                <a:cs typeface="Open Sans"/>
                <a:sym typeface="Open Sans"/>
              </a:rPr>
              <a:t>: Sustainability has become a top priority for consumers when making buying decisions. 32% of total alcohol consumers want to engage in adopting an eco-friendly lifestyle (Deloitte, 2021).</a:t>
            </a:r>
            <a:endParaRPr sz="1200">
              <a:latin typeface="Open Sans"/>
              <a:ea typeface="Open Sans"/>
              <a:cs typeface="Open Sans"/>
              <a:sym typeface="Open Sans"/>
            </a:endParaRPr>
          </a:p>
          <a:p>
            <a:pPr indent="0" lvl="0" marL="0" rtl="0" algn="l">
              <a:lnSpc>
                <a:spcPct val="100000"/>
              </a:lnSpc>
              <a:spcBef>
                <a:spcPts val="1000"/>
              </a:spcBef>
              <a:spcAft>
                <a:spcPts val="0"/>
              </a:spcAft>
              <a:buNone/>
            </a:pPr>
            <a:r>
              <a:rPr b="1" lang="en" sz="1200">
                <a:latin typeface="Open Sans"/>
                <a:ea typeface="Open Sans"/>
                <a:cs typeface="Open Sans"/>
                <a:sym typeface="Open Sans"/>
              </a:rPr>
              <a:t>Preparation Time</a:t>
            </a:r>
            <a:r>
              <a:rPr lang="en" sz="1200">
                <a:latin typeface="Open Sans"/>
                <a:ea typeface="Open Sans"/>
                <a:cs typeface="Open Sans"/>
                <a:sym typeface="Open Sans"/>
              </a:rPr>
              <a:t>: The RTD market has grown 43% globally (Swartz, 2020). People value time and want to know what they’re putting in their body.</a:t>
            </a:r>
            <a:endParaRPr sz="1200">
              <a:latin typeface="Open Sans"/>
              <a:ea typeface="Open Sans"/>
              <a:cs typeface="Open Sans"/>
              <a:sym typeface="Open Sans"/>
            </a:endParaRPr>
          </a:p>
          <a:p>
            <a:pPr indent="0" lvl="0" marL="0" rtl="0" algn="l">
              <a:lnSpc>
                <a:spcPct val="100000"/>
              </a:lnSpc>
              <a:spcBef>
                <a:spcPts val="1000"/>
              </a:spcBef>
              <a:spcAft>
                <a:spcPts val="0"/>
              </a:spcAft>
              <a:buNone/>
            </a:pPr>
            <a:r>
              <a:rPr b="1" lang="en" sz="1200">
                <a:latin typeface="Open Sans"/>
                <a:ea typeface="Open Sans"/>
                <a:cs typeface="Open Sans"/>
                <a:sym typeface="Open Sans"/>
              </a:rPr>
              <a:t>Retail Price</a:t>
            </a:r>
            <a:r>
              <a:rPr lang="en" sz="1200">
                <a:latin typeface="Open Sans"/>
                <a:ea typeface="Open Sans"/>
                <a:cs typeface="Open Sans"/>
                <a:sym typeface="Open Sans"/>
              </a:rPr>
              <a:t>: Price is important, there’s no doubt in that. A study published by National Institute of Health shows that the brand choice that consumers make while purchasing their beverage, is directly linked to the price offering of the brand (National Institute of Health, 2015)</a:t>
            </a:r>
            <a:endParaRPr sz="1200">
              <a:latin typeface="Open Sans"/>
              <a:ea typeface="Open Sans"/>
              <a:cs typeface="Open Sans"/>
              <a:sym typeface="Open Sans"/>
            </a:endParaRPr>
          </a:p>
          <a:p>
            <a:pPr indent="0" lvl="0" marL="0" rtl="0" algn="l">
              <a:lnSpc>
                <a:spcPct val="100000"/>
              </a:lnSpc>
              <a:spcBef>
                <a:spcPts val="1000"/>
              </a:spcBef>
              <a:spcAft>
                <a:spcPts val="0"/>
              </a:spcAft>
              <a:buNone/>
            </a:pPr>
            <a:r>
              <a:rPr b="1" lang="en" sz="1200">
                <a:latin typeface="Open Sans"/>
                <a:ea typeface="Open Sans"/>
                <a:cs typeface="Open Sans"/>
                <a:sym typeface="Open Sans"/>
              </a:rPr>
              <a:t>Convenience to Make</a:t>
            </a:r>
            <a:r>
              <a:rPr lang="en" sz="1200">
                <a:latin typeface="Open Sans"/>
                <a:ea typeface="Open Sans"/>
                <a:cs typeface="Open Sans"/>
                <a:sym typeface="Open Sans"/>
              </a:rPr>
              <a:t>: Thanks to the pandemic, now more than ever, the ability to make cocktails from the comfort of your home is in trend. Consumers want to have fun and be adventurous (Swartz, 2020).</a:t>
            </a:r>
            <a:endParaRPr sz="1200">
              <a:latin typeface="Open Sans"/>
              <a:ea typeface="Open Sans"/>
              <a:cs typeface="Open Sans"/>
              <a:sym typeface="Open Sans"/>
            </a:endParaRPr>
          </a:p>
          <a:p>
            <a:pPr indent="0" lvl="0" marL="0" rtl="0" algn="l">
              <a:lnSpc>
                <a:spcPct val="100000"/>
              </a:lnSpc>
              <a:spcBef>
                <a:spcPts val="1000"/>
              </a:spcBef>
              <a:spcAft>
                <a:spcPts val="1000"/>
              </a:spcAft>
              <a:buNone/>
            </a:pPr>
            <a:r>
              <a:rPr b="1" lang="en" sz="1200">
                <a:latin typeface="Open Sans"/>
                <a:ea typeface="Open Sans"/>
                <a:cs typeface="Open Sans"/>
                <a:sym typeface="Open Sans"/>
              </a:rPr>
              <a:t>Convenience to Buy</a:t>
            </a:r>
            <a:r>
              <a:rPr lang="en" sz="1200">
                <a:latin typeface="Open Sans"/>
                <a:ea typeface="Open Sans"/>
                <a:cs typeface="Open Sans"/>
                <a:sym typeface="Open Sans"/>
              </a:rPr>
              <a:t>: Although consumers value price &amp; quality, but in a survey conducted by Smart Insights, 52% respondents said that convenience influences their purchase (Smart Insights, 2020)</a:t>
            </a:r>
            <a:endParaRPr sz="1200">
              <a:latin typeface="Open Sans"/>
              <a:ea typeface="Open Sans"/>
              <a:cs typeface="Open Sans"/>
              <a:sym typeface="Open Sans"/>
            </a:endParaRPr>
          </a:p>
        </p:txBody>
      </p:sp>
      <p:sp>
        <p:nvSpPr>
          <p:cNvPr id="1437" name="Google Shape;1437;p101"/>
          <p:cNvSpPr txBox="1"/>
          <p:nvPr/>
        </p:nvSpPr>
        <p:spPr>
          <a:xfrm>
            <a:off x="184475" y="3700275"/>
            <a:ext cx="8691900" cy="877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POSITIONING STATEMENT</a:t>
            </a:r>
            <a:r>
              <a:rPr lang="en" sz="12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“To whiskey drinkers who are looking for a better mixer than the same old sodas, Sour Pods is a quality mixer that conveniently gives you a quality cocktail in the comfort of your own home, while also allowing you to make environmentally friendly choice over traditional cans or bottles”.</a:t>
            </a:r>
            <a:endParaRPr sz="17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02"/>
          <p:cNvSpPr txBox="1"/>
          <p:nvPr>
            <p:ph type="title"/>
          </p:nvPr>
        </p:nvSpPr>
        <p:spPr>
          <a:xfrm>
            <a:off x="224900" y="-437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Helvetica Neue"/>
                <a:ea typeface="Helvetica Neue"/>
                <a:cs typeface="Helvetica Neue"/>
                <a:sym typeface="Helvetica Neue"/>
              </a:rPr>
              <a:t>References</a:t>
            </a:r>
            <a:endParaRPr b="1" sz="2000">
              <a:latin typeface="Helvetica Neue"/>
              <a:ea typeface="Helvetica Neue"/>
              <a:cs typeface="Helvetica Neue"/>
              <a:sym typeface="Helvetica Neue"/>
            </a:endParaRPr>
          </a:p>
        </p:txBody>
      </p:sp>
      <p:sp>
        <p:nvSpPr>
          <p:cNvPr id="1443" name="Google Shape;1443;p102"/>
          <p:cNvSpPr txBox="1"/>
          <p:nvPr>
            <p:ph idx="1" type="body"/>
          </p:nvPr>
        </p:nvSpPr>
        <p:spPr>
          <a:xfrm>
            <a:off x="311700" y="274525"/>
            <a:ext cx="8520600" cy="42642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Barton, J. (2019). How Much Do Instagram Ads Cost. SEO Resellers Canada. Retrieved from https://seoresellerscanada.ca/how-much-do-instagram-ads-cost/</a:t>
            </a:r>
            <a:endParaRPr sz="1200">
              <a:solidFill>
                <a:schemeClr val="dk1"/>
              </a:solidFill>
              <a:latin typeface="Open Sans"/>
              <a:ea typeface="Open Sans"/>
              <a:cs typeface="Open Sans"/>
              <a:sym typeface="Open Sans"/>
            </a:endParaRPr>
          </a:p>
          <a:p>
            <a:pPr indent="-457200" lvl="0" marL="45720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45720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Barton, J. (2019). Your Guide to YouTube Ads: How Much Does YouTube Advertising Cost. SEO Resellers Canada. Retrieved from </a:t>
            </a:r>
            <a:r>
              <a:rPr lang="en" sz="1200" u="sng">
                <a:solidFill>
                  <a:schemeClr val="hlink"/>
                </a:solidFill>
                <a:latin typeface="Open Sans"/>
                <a:ea typeface="Open Sans"/>
                <a:cs typeface="Open Sans"/>
                <a:sym typeface="Open Sans"/>
                <a:hlinkClick r:id="rId3"/>
              </a:rPr>
              <a:t>https://seoresellerscanada.ca/your-guide-to-youtube-ads-how-much-does-youtube-advertising-cost/</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Bedford, E., (2019, November 28). </a:t>
            </a:r>
            <a:r>
              <a:rPr i="1" lang="en" sz="1200">
                <a:solidFill>
                  <a:schemeClr val="dk1"/>
                </a:solidFill>
                <a:latin typeface="Open Sans"/>
                <a:ea typeface="Open Sans"/>
                <a:cs typeface="Open Sans"/>
                <a:sym typeface="Open Sans"/>
              </a:rPr>
              <a:t>Domestic Beer Consumption Canada Age Group 2019.</a:t>
            </a:r>
            <a:r>
              <a:rPr lang="en" sz="1200">
                <a:solidFill>
                  <a:schemeClr val="dk1"/>
                </a:solidFill>
                <a:latin typeface="Open Sans"/>
                <a:ea typeface="Open Sans"/>
                <a:cs typeface="Open Sans"/>
                <a:sym typeface="Open Sans"/>
              </a:rPr>
              <a:t> Statisa. </a:t>
            </a:r>
            <a:r>
              <a:rPr lang="en" sz="1200" u="sng">
                <a:solidFill>
                  <a:schemeClr val="hlink"/>
                </a:solidFill>
                <a:latin typeface="Open Sans"/>
                <a:ea typeface="Open Sans"/>
                <a:cs typeface="Open Sans"/>
                <a:sym typeface="Open Sans"/>
                <a:hlinkClick r:id="rId4"/>
              </a:rPr>
              <a:t>https://www.statista.com/statistics/339801/beer-consumption-in-canada-by-gender-and-age-group/</a:t>
            </a:r>
            <a:endParaRPr sz="1100">
              <a:solidFill>
                <a:schemeClr val="dk1"/>
              </a:solidFill>
            </a:endParaRPr>
          </a:p>
          <a:p>
            <a:pPr indent="-457200" lvl="0" marL="457200" rtl="0" algn="l">
              <a:lnSpc>
                <a:spcPct val="10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Boseveld, S. (205, May 15). How we drink: Here's </a:t>
            </a:r>
            <a:r>
              <a:rPr lang="en" sz="1200">
                <a:solidFill>
                  <a:srgbClr val="191919"/>
                </a:solidFill>
                <a:latin typeface="Open Sans"/>
                <a:ea typeface="Open Sans"/>
                <a:cs typeface="Open Sans"/>
                <a:sym typeface="Open Sans"/>
              </a:rPr>
              <a:t>everything you need to know about Canadians' overall boozy habits. </a:t>
            </a:r>
            <a:r>
              <a:rPr i="1" lang="en" sz="1200">
                <a:solidFill>
                  <a:srgbClr val="191919"/>
                </a:solidFill>
                <a:latin typeface="Open Sans"/>
                <a:ea typeface="Open Sans"/>
                <a:cs typeface="Open Sans"/>
                <a:sym typeface="Open Sans"/>
              </a:rPr>
              <a:t>National Post. </a:t>
            </a:r>
            <a:r>
              <a:rPr lang="en" sz="1200" u="sng">
                <a:solidFill>
                  <a:schemeClr val="hlink"/>
                </a:solidFill>
                <a:latin typeface="Open Sans"/>
                <a:ea typeface="Open Sans"/>
                <a:cs typeface="Open Sans"/>
                <a:sym typeface="Open Sans"/>
                <a:hlinkClick r:id="rId5"/>
              </a:rPr>
              <a:t>https://nationalpost.com/life/how-we-drink-from-how-much-to-how-often-heres-everything-you-need-to-know-about-canadians-boozy-habits</a:t>
            </a:r>
            <a:endParaRPr sz="1200">
              <a:solidFill>
                <a:srgbClr val="191919"/>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t/>
            </a:r>
            <a:endParaRPr sz="1200">
              <a:solidFill>
                <a:srgbClr val="191919"/>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highlight>
                  <a:srgbClr val="FFFFFF"/>
                </a:highlight>
                <a:latin typeface="Open Sans"/>
                <a:ea typeface="Open Sans"/>
                <a:cs typeface="Open Sans"/>
                <a:sym typeface="Open Sans"/>
              </a:rPr>
              <a:t>https://www.canadapost-postescanada.ca/blogs/business/ecommerce/looking-to-attract-the-canadian-millennial-shopper-get-to-know-them-first/#:~:text=With%2080%25%20of%20Canadians%20now,drives%20this%20group's%20buying%20patterns.</a:t>
            </a:r>
            <a:endParaRPr sz="1200">
              <a:solidFill>
                <a:schemeClr val="dk1"/>
              </a:solidFill>
              <a:highlight>
                <a:srgbClr val="FFFFFF"/>
              </a:highlight>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t/>
            </a:r>
            <a:endParaRPr sz="1200">
              <a:solidFill>
                <a:schemeClr val="dk1"/>
              </a:solidFill>
              <a:highlight>
                <a:srgbClr val="FFFFFF"/>
              </a:highlight>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highlight>
                  <a:srgbClr val="FFFFFF"/>
                </a:highlight>
                <a:latin typeface="Open Sans"/>
                <a:ea typeface="Open Sans"/>
                <a:cs typeface="Open Sans"/>
                <a:sym typeface="Open Sans"/>
              </a:rPr>
              <a:t>Canadian Centre on Substance Use and Addiction. (2020, June 9). </a:t>
            </a:r>
            <a:r>
              <a:rPr i="1" lang="en" sz="1200">
                <a:solidFill>
                  <a:schemeClr val="dk1"/>
                </a:solidFill>
                <a:highlight>
                  <a:srgbClr val="FFFFFF"/>
                </a:highlight>
                <a:latin typeface="Open Sans"/>
                <a:ea typeface="Open Sans"/>
                <a:cs typeface="Open Sans"/>
                <a:sym typeface="Open Sans"/>
              </a:rPr>
              <a:t>More than 1 in 5 Canadians who drink alcohol and have                    been staying at home more have been drinking once a day since the beginning of May</a:t>
            </a:r>
            <a:r>
              <a:rPr lang="en" sz="1200">
                <a:solidFill>
                  <a:schemeClr val="dk1"/>
                </a:solidFill>
                <a:highlight>
                  <a:srgbClr val="FFFFFF"/>
                </a:highlight>
                <a:latin typeface="Open Sans"/>
                <a:ea typeface="Open Sans"/>
                <a:cs typeface="Open Sans"/>
                <a:sym typeface="Open Sans"/>
              </a:rPr>
              <a:t>. GlobeNewswire News Room. Retrieved November 9, 2021, from https://www.globenewswire.com/en/news-release/2020/06/09/2045685/0/en/More-than-1-in-5-Canadians-who-drink-alcohol-and-have-been-staying-at-home-more-have-been-drinking-once-a-day-since-the-beginning-of-May.html.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u="sng">
              <a:solidFill>
                <a:srgbClr val="0563C1"/>
              </a:solidFill>
              <a:latin typeface="Open Sans"/>
              <a:ea typeface="Open Sans"/>
              <a:cs typeface="Open Sans"/>
              <a:sym typeface="Open Sans"/>
            </a:endParaRPr>
          </a:p>
          <a:p>
            <a:pPr indent="-457200" lvl="0" marL="45720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03"/>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t>References</a:t>
            </a:r>
            <a:endParaRPr/>
          </a:p>
        </p:txBody>
      </p:sp>
      <p:sp>
        <p:nvSpPr>
          <p:cNvPr id="1449" name="Google Shape;1449;p103"/>
          <p:cNvSpPr txBox="1"/>
          <p:nvPr>
            <p:ph idx="1" type="body"/>
          </p:nvPr>
        </p:nvSpPr>
        <p:spPr>
          <a:xfrm>
            <a:off x="311700" y="509250"/>
            <a:ext cx="8520600" cy="45261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Conaway, J. (2020, December 1). </a:t>
            </a:r>
            <a:r>
              <a:rPr i="1" lang="en" sz="1200">
                <a:solidFill>
                  <a:schemeClr val="dk1"/>
                </a:solidFill>
                <a:latin typeface="Open Sans"/>
                <a:ea typeface="Open Sans"/>
                <a:cs typeface="Open Sans"/>
                <a:sym typeface="Open Sans"/>
              </a:rPr>
              <a:t>Total Alcohol Consumption in Canada.</a:t>
            </a:r>
            <a:r>
              <a:rPr lang="en" sz="1200">
                <a:solidFill>
                  <a:schemeClr val="dk1"/>
                </a:solidFill>
                <a:latin typeface="Open Sans"/>
                <a:ea typeface="Open Sans"/>
                <a:cs typeface="Open Sans"/>
                <a:sym typeface="Open Sans"/>
              </a:rPr>
              <a:t> Statista. </a:t>
            </a:r>
            <a:r>
              <a:rPr lang="en" sz="1200" u="sng">
                <a:solidFill>
                  <a:schemeClr val="hlink"/>
                </a:solidFill>
                <a:latin typeface="Open Sans"/>
                <a:ea typeface="Open Sans"/>
                <a:cs typeface="Open Sans"/>
                <a:sym typeface="Open Sans"/>
                <a:hlinkClick r:id="rId3"/>
              </a:rPr>
              <a:t>https://www.statista.com/topics/2998/alcohol-consumption-in-canada/</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Connelly, J. (2019, June). Average B.C. home costs three times more than Millennials can afford: Study. Western Investor. Retrieved November 30, 2021, from https://www.westerninvestor.com/british-columbia/average-bc-home-costs-three-times-more-than-millennials-can-afford-study-3831594.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Crandall, P.G., Mauromoustakos, A., O’Bryan, C.A., Thopmson, K.C., Yiannas, F., Bridges, K., Francois, C. (2017).  </a:t>
            </a:r>
            <a:r>
              <a:rPr lang="en" sz="1200">
                <a:solidFill>
                  <a:srgbClr val="1A1A1A"/>
                </a:solidFill>
                <a:latin typeface="Open Sans"/>
                <a:ea typeface="Open Sans"/>
                <a:cs typeface="Open Sans"/>
                <a:sym typeface="Open Sans"/>
              </a:rPr>
              <a:t>Impact of the Global Food Safety Initiative on Food Safety Worldwide: Statistical Analysis of a Survey of International Food Processors. </a:t>
            </a:r>
            <a:r>
              <a:rPr i="1" lang="en" sz="1200">
                <a:solidFill>
                  <a:srgbClr val="1A1A1A"/>
                </a:solidFill>
                <a:latin typeface="Open Sans"/>
                <a:ea typeface="Open Sans"/>
                <a:cs typeface="Open Sans"/>
                <a:sym typeface="Open Sans"/>
              </a:rPr>
              <a:t>Journal of Food Projection. 80(</a:t>
            </a:r>
            <a:r>
              <a:rPr lang="en" sz="1200">
                <a:solidFill>
                  <a:srgbClr val="1A1A1A"/>
                </a:solidFill>
                <a:latin typeface="Open Sans"/>
                <a:ea typeface="Open Sans"/>
                <a:cs typeface="Open Sans"/>
                <a:sym typeface="Open Sans"/>
              </a:rPr>
              <a:t>10)</a:t>
            </a:r>
            <a:r>
              <a:rPr i="1" lang="en" sz="1200">
                <a:solidFill>
                  <a:srgbClr val="1A1A1A"/>
                </a:solidFill>
                <a:latin typeface="Open Sans"/>
                <a:ea typeface="Open Sans"/>
                <a:cs typeface="Open Sans"/>
                <a:sym typeface="Open Sans"/>
              </a:rPr>
              <a:t>. </a:t>
            </a:r>
            <a:r>
              <a:rPr lang="en" sz="1200">
                <a:solidFill>
                  <a:srgbClr val="1A1A1A"/>
                </a:solidFill>
                <a:latin typeface="Open Sans"/>
                <a:ea typeface="Open Sans"/>
                <a:cs typeface="Open Sans"/>
                <a:sym typeface="Open Sans"/>
              </a:rPr>
              <a:t>1613-1622.</a:t>
            </a:r>
            <a:endParaRPr sz="1200">
              <a:solidFill>
                <a:srgbClr val="1A1A1A"/>
              </a:solidFill>
              <a:latin typeface="Open Sans"/>
              <a:ea typeface="Open Sans"/>
              <a:cs typeface="Open Sans"/>
              <a:sym typeface="Open Sans"/>
            </a:endParaRPr>
          </a:p>
          <a:p>
            <a:pPr indent="-457200" lvl="0" marL="914400" rtl="0" algn="l">
              <a:lnSpc>
                <a:spcPct val="100000"/>
              </a:lnSpc>
              <a:spcBef>
                <a:spcPts val="0"/>
              </a:spcBef>
              <a:spcAft>
                <a:spcPts val="0"/>
              </a:spcAft>
              <a:buClr>
                <a:schemeClr val="dk1"/>
              </a:buClr>
              <a:buSzPts val="605"/>
              <a:buFont typeface="Arial"/>
              <a:buNone/>
            </a:pPr>
            <a:r>
              <a:rPr lang="en" sz="1200">
                <a:solidFill>
                  <a:srgbClr val="1A1A1A"/>
                </a:solidFill>
                <a:latin typeface="Open Sans"/>
                <a:ea typeface="Open Sans"/>
                <a:cs typeface="Open Sans"/>
                <a:sym typeface="Open Sans"/>
              </a:rPr>
              <a:t> https://doi.org/10.4315/0362-028X.JFP-16-481</a:t>
            </a:r>
            <a:endParaRPr sz="1200">
              <a:solidFill>
                <a:schemeClr val="dk1"/>
              </a:solidFill>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lang="en" sz="1200">
                <a:solidFill>
                  <a:srgbClr val="202124"/>
                </a:solidFill>
                <a:highlight>
                  <a:srgbClr val="FFFFFF"/>
                </a:highlight>
                <a:latin typeface="Open Sans"/>
                <a:ea typeface="Open Sans"/>
                <a:cs typeface="Open Sans"/>
                <a:sym typeface="Open Sans"/>
              </a:rPr>
              <a:t>Emmert, A. (2021, July 8). </a:t>
            </a:r>
            <a:r>
              <a:rPr i="1" lang="en" sz="1200">
                <a:solidFill>
                  <a:srgbClr val="202124"/>
                </a:solidFill>
                <a:highlight>
                  <a:srgbClr val="FFFFFF"/>
                </a:highlight>
                <a:latin typeface="Open Sans"/>
                <a:ea typeface="Open Sans"/>
                <a:cs typeface="Open Sans"/>
                <a:sym typeface="Open Sans"/>
              </a:rPr>
              <a:t>The rise of the eco-friendly consumer</a:t>
            </a:r>
            <a:r>
              <a:rPr lang="en" sz="1200">
                <a:solidFill>
                  <a:srgbClr val="202124"/>
                </a:solidFill>
                <a:highlight>
                  <a:srgbClr val="FFFFFF"/>
                </a:highlight>
                <a:latin typeface="Open Sans"/>
                <a:ea typeface="Open Sans"/>
                <a:cs typeface="Open Sans"/>
                <a:sym typeface="Open Sans"/>
              </a:rPr>
              <a:t>. strategy+business. Retrieved November 9, 2021, from </a:t>
            </a:r>
            <a:br>
              <a:rPr lang="en" sz="1200">
                <a:solidFill>
                  <a:srgbClr val="202124"/>
                </a:solidFill>
                <a:highlight>
                  <a:srgbClr val="FFFFFF"/>
                </a:highlight>
                <a:latin typeface="Open Sans"/>
                <a:ea typeface="Open Sans"/>
                <a:cs typeface="Open Sans"/>
                <a:sym typeface="Open Sans"/>
              </a:rPr>
            </a:br>
            <a:r>
              <a:rPr lang="en" sz="1200">
                <a:solidFill>
                  <a:srgbClr val="202124"/>
                </a:solidFill>
                <a:highlight>
                  <a:srgbClr val="FFFFFF"/>
                </a:highlight>
                <a:latin typeface="Open Sans"/>
                <a:ea typeface="Open Sans"/>
                <a:cs typeface="Open Sans"/>
                <a:sym typeface="Open Sans"/>
              </a:rPr>
              <a:t>	https://www.strategy-business.com/article/The-rise-of-the-eco-friendly-consumer. </a:t>
            </a:r>
            <a:endParaRPr sz="1200">
              <a:solidFill>
                <a:srgbClr val="202124"/>
              </a:solidFill>
              <a:highlight>
                <a:srgbClr val="FFFFFF"/>
              </a:highlight>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rPr lang="en" sz="1200">
                <a:solidFill>
                  <a:srgbClr val="202124"/>
                </a:solidFill>
                <a:highlight>
                  <a:srgbClr val="FFFFFF"/>
                </a:highlight>
                <a:latin typeface="Open Sans"/>
                <a:ea typeface="Open Sans"/>
                <a:cs typeface="Open Sans"/>
                <a:sym typeface="Open Sans"/>
              </a:rPr>
              <a:t>Evans, P. (2019, April 23). Millennials make more than previous generations, but owe much more too, StatsCan numbers </a:t>
            </a:r>
            <a:br>
              <a:rPr lang="en" sz="1200">
                <a:solidFill>
                  <a:srgbClr val="202124"/>
                </a:solidFill>
                <a:highlight>
                  <a:srgbClr val="FFFFFF"/>
                </a:highlight>
                <a:latin typeface="Open Sans"/>
                <a:ea typeface="Open Sans"/>
                <a:cs typeface="Open Sans"/>
                <a:sym typeface="Open Sans"/>
              </a:rPr>
            </a:br>
            <a:r>
              <a:rPr lang="en" sz="1200">
                <a:solidFill>
                  <a:srgbClr val="202124"/>
                </a:solidFill>
                <a:highlight>
                  <a:srgbClr val="FFFFFF"/>
                </a:highlight>
                <a:latin typeface="Open Sans"/>
                <a:ea typeface="Open Sans"/>
                <a:cs typeface="Open Sans"/>
                <a:sym typeface="Open Sans"/>
              </a:rPr>
              <a:t>	confirm | CBC News. CBCnews. Retrieved November 30, 2021, from </a:t>
            </a:r>
            <a:br>
              <a:rPr lang="en" sz="1200">
                <a:solidFill>
                  <a:srgbClr val="202124"/>
                </a:solidFill>
                <a:highlight>
                  <a:srgbClr val="FFFFFF"/>
                </a:highlight>
                <a:latin typeface="Open Sans"/>
                <a:ea typeface="Open Sans"/>
                <a:cs typeface="Open Sans"/>
                <a:sym typeface="Open Sans"/>
              </a:rPr>
            </a:br>
            <a:r>
              <a:rPr lang="en" sz="1200">
                <a:solidFill>
                  <a:srgbClr val="202124"/>
                </a:solidFill>
                <a:highlight>
                  <a:srgbClr val="FFFFFF"/>
                </a:highlight>
                <a:latin typeface="Open Sans"/>
                <a:ea typeface="Open Sans"/>
                <a:cs typeface="Open Sans"/>
                <a:sym typeface="Open Sans"/>
              </a:rPr>
              <a:t>	https://www.cbc.ca/news/business/millennials-income-statistics-canada-1.5106460. </a:t>
            </a:r>
            <a:endParaRPr sz="1200">
              <a:solidFill>
                <a:srgbClr val="202124"/>
              </a:solidFill>
              <a:highlight>
                <a:srgbClr val="FFFFFF"/>
              </a:highlight>
              <a:latin typeface="Open Sans"/>
              <a:ea typeface="Open Sans"/>
              <a:cs typeface="Open Sans"/>
              <a:sym typeface="Open Sans"/>
            </a:endParaRPr>
          </a:p>
          <a:p>
            <a:pPr indent="-457200" lvl="0" marL="457200" rtl="0" algn="l">
              <a:lnSpc>
                <a:spcPct val="130000"/>
              </a:lnSpc>
              <a:spcBef>
                <a:spcPts val="1200"/>
              </a:spcBef>
              <a:spcAft>
                <a:spcPts val="1200"/>
              </a:spcAft>
              <a:buClr>
                <a:schemeClr val="dk1"/>
              </a:buClr>
              <a:buSzPts val="605"/>
              <a:buFont typeface="Arial"/>
              <a:buNone/>
            </a:pPr>
            <a:r>
              <a:rPr lang="en" sz="1200">
                <a:solidFill>
                  <a:schemeClr val="dk1"/>
                </a:solidFill>
                <a:latin typeface="Open Sans"/>
                <a:ea typeface="Open Sans"/>
                <a:cs typeface="Open Sans"/>
                <a:sym typeface="Open Sans"/>
              </a:rPr>
              <a:t>Forum Research. (June 8, 2016). Type of alcoholic beverage most commonly consumed by adults in Canada as of June 2016, by age group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a:t>
            </a:r>
            <a:r>
              <a:rPr lang="en" sz="1200" u="sng">
                <a:solidFill>
                  <a:schemeClr val="hlink"/>
                </a:solidFill>
                <a:latin typeface="Open Sans"/>
                <a:ea typeface="Open Sans"/>
                <a:cs typeface="Open Sans"/>
                <a:sym typeface="Open Sans"/>
                <a:hlinkClick r:id="rId4"/>
              </a:rPr>
              <a:t>https://www-statista-com.proxy.lib.sfu.ca/statistics/587682/alcoholic-beverage-most-consumed-canada-by-age/</a:t>
            </a:r>
            <a:endParaRPr sz="1200">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04"/>
          <p:cNvSpPr txBox="1"/>
          <p:nvPr>
            <p:ph type="title"/>
          </p:nvPr>
        </p:nvSpPr>
        <p:spPr>
          <a:xfrm>
            <a:off x="311700" y="-114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55" name="Google Shape;1455;p104"/>
          <p:cNvSpPr txBox="1"/>
          <p:nvPr>
            <p:ph idx="1" type="body"/>
          </p:nvPr>
        </p:nvSpPr>
        <p:spPr>
          <a:xfrm>
            <a:off x="311700" y="420200"/>
            <a:ext cx="8520600" cy="4049700"/>
          </a:xfrm>
          <a:prstGeom prst="rect">
            <a:avLst/>
          </a:prstGeom>
        </p:spPr>
        <p:txBody>
          <a:bodyPr anchorCtr="0" anchor="t" bIns="91425" lIns="91425" spcFirstLastPara="1" rIns="91425" wrap="square" tIns="91425">
            <a:noAutofit/>
          </a:bodyPr>
          <a:lstStyle/>
          <a:p>
            <a:pPr indent="-457200" lvl="0" marL="457200" rtl="0" algn="l">
              <a:lnSpc>
                <a:spcPct val="130000"/>
              </a:lnSpc>
              <a:spcBef>
                <a:spcPts val="0"/>
              </a:spcBef>
              <a:spcAft>
                <a:spcPts val="0"/>
              </a:spcAft>
              <a:buNone/>
            </a:pPr>
            <a:r>
              <a:rPr lang="en" sz="1200">
                <a:solidFill>
                  <a:schemeClr val="dk1"/>
                </a:solidFill>
                <a:latin typeface="Helvetica Neue"/>
                <a:ea typeface="Helvetica Neue"/>
                <a:cs typeface="Helvetica Neue"/>
                <a:sym typeface="Helvetica Neue"/>
              </a:rPr>
              <a:t>Fong, F. (2017). </a:t>
            </a:r>
            <a:r>
              <a:rPr i="1" lang="en" sz="1200">
                <a:solidFill>
                  <a:schemeClr val="dk1"/>
                </a:solidFill>
                <a:latin typeface="Helvetica Neue"/>
                <a:ea typeface="Helvetica Neue"/>
                <a:cs typeface="Helvetica Neue"/>
                <a:sym typeface="Helvetica Neue"/>
              </a:rPr>
              <a:t>Income Inequality in Canada: The Urban Gap</a:t>
            </a:r>
            <a:r>
              <a:rPr lang="en" sz="1200">
                <a:solidFill>
                  <a:schemeClr val="dk1"/>
                </a:solidFill>
                <a:latin typeface="Helvetica Neue"/>
                <a:ea typeface="Helvetica Neue"/>
                <a:cs typeface="Helvetica Neue"/>
                <a:sym typeface="Helvetica Neue"/>
              </a:rPr>
              <a:t>. Retrieved November 10, 2021, from file://Downloads/G10363-SC_Income%20Inequality%20in%20Canada%20-%20The%20Urban%20Gap_FINAL_ENG.pdf.</a:t>
            </a:r>
            <a:endParaRPr sz="1200">
              <a:solidFill>
                <a:schemeClr val="dk1"/>
              </a:solidFill>
              <a:latin typeface="Open Sans"/>
              <a:ea typeface="Open Sans"/>
              <a:cs typeface="Open Sans"/>
              <a:sym typeface="Open Sans"/>
            </a:endParaRPr>
          </a:p>
          <a:p>
            <a:pPr indent="0" lvl="0" marL="0" rtl="0" algn="l">
              <a:lnSpc>
                <a:spcPct val="130000"/>
              </a:lnSpc>
              <a:spcBef>
                <a:spcPts val="1200"/>
              </a:spcBef>
              <a:spcAft>
                <a:spcPts val="0"/>
              </a:spcAft>
              <a:buNone/>
            </a:pPr>
            <a:r>
              <a:rPr lang="en" sz="1200">
                <a:solidFill>
                  <a:schemeClr val="dk1"/>
                </a:solidFill>
                <a:latin typeface="Open Sans"/>
                <a:ea typeface="Open Sans"/>
                <a:cs typeface="Open Sans"/>
                <a:sym typeface="Open Sans"/>
              </a:rPr>
              <a:t>Ipsos. (2015, May). Alcohol: drinking occasions in Canada 2015. Statista.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https://www-statista-com.proxy.lib.sfu.ca/statistics/434629/alcohol-drinking-occasions-among-canadians/.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Jan Conway, &amp; 24, N. (2020, November 24). Favorite alcoholic beverages canada by province 2018. Statista.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https://www.statista.com/statistics/896012/favorite-alcoholic-beverages-canada-by-province/. </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1200">
                <a:solidFill>
                  <a:schemeClr val="dk1"/>
                </a:solidFill>
                <a:latin typeface="Open Sans"/>
                <a:ea typeface="Open Sans"/>
                <a:cs typeface="Open Sans"/>
                <a:sym typeface="Open Sans"/>
              </a:rPr>
              <a:t>Katen, E., Turner, N.  (2019, March 26). New immigrants made up 61% of Canada’s population growth in 2018. CIC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News.</a:t>
            </a:r>
            <a:r>
              <a:rPr lang="en" sz="1200" u="sng">
                <a:solidFill>
                  <a:schemeClr val="hlink"/>
                </a:solidFill>
                <a:latin typeface="Open Sans"/>
                <a:ea typeface="Open Sans"/>
                <a:cs typeface="Open Sans"/>
                <a:sym typeface="Open Sans"/>
                <a:hlinkClick r:id="rId3"/>
              </a:rPr>
              <a:t>https://www.cicnews.com/2019/03/new-immigrants-made-up-61-of-canadas-population-growth-in-2018-</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1200">
                <a:solidFill>
                  <a:schemeClr val="dk1"/>
                </a:solidFill>
                <a:latin typeface="Open Sans"/>
                <a:ea typeface="Open Sans"/>
                <a:cs typeface="Open Sans"/>
                <a:sym typeface="Open Sans"/>
              </a:rPr>
              <a:t>Ltd, M. D. (n.d.). Smoothies Market Size, Share, Trend Analysis: North America: Europe: APAC: MEA: LA. Retrieved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https://www.marketdataforecast.com/market-reports/smoothies-market</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1200">
                <a:solidFill>
                  <a:schemeClr val="dk1"/>
                </a:solidFill>
                <a:latin typeface="Open Sans"/>
                <a:ea typeface="Open Sans"/>
                <a:cs typeface="Open Sans"/>
                <a:sym typeface="Open Sans"/>
              </a:rPr>
              <a:t>McDiarmid, C. (2019, June 25). This is a health fact sheet about heavy drinking habits among Canadians aged 12 and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older. the results shown are based on data from the Canadian Community Health Survey. Heavy Drinking,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2018.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https://www150.statcan.gc.ca/n1/pub/82-625-x/2019001/article/00007-eng.htm. </a:t>
            </a:r>
            <a:endParaRPr sz="12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a:t>
            </a:r>
            <a:endParaRPr/>
          </a:p>
        </p:txBody>
      </p:sp>
      <p:sp>
        <p:nvSpPr>
          <p:cNvPr id="212" name="Google Shape;212;p24"/>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SOUR?</a:t>
            </a:r>
            <a:endParaRPr/>
          </a:p>
        </p:txBody>
      </p:sp>
      <p:sp>
        <p:nvSpPr>
          <p:cNvPr id="213" name="Google Shape;213;p24"/>
          <p:cNvSpPr/>
          <p:nvPr/>
        </p:nvSpPr>
        <p:spPr>
          <a:xfrm>
            <a:off x="883425" y="1412675"/>
            <a:ext cx="3818400" cy="16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solidFill>
                  <a:schemeClr val="dk1"/>
                </a:solidFill>
                <a:latin typeface="Open Sans"/>
                <a:ea typeface="Open Sans"/>
                <a:cs typeface="Open Sans"/>
                <a:sym typeface="Open Sans"/>
              </a:rPr>
              <a:t>Product</a:t>
            </a:r>
            <a:r>
              <a:rPr b="1" i="1" lang="en" sz="1200">
                <a:solidFill>
                  <a:schemeClr val="dk1"/>
                </a:solidFill>
                <a:latin typeface="Open Sans"/>
                <a:ea typeface="Open Sans"/>
                <a:cs typeface="Open Sans"/>
                <a:sym typeface="Open Sans"/>
              </a:rPr>
              <a:t> Associations:</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Eco-friendly &amp; innovative packaging style &amp; brand- Ooho, for environment conscious consumers </a:t>
            </a:r>
            <a:endParaRPr sz="1200">
              <a:solidFill>
                <a:schemeClr val="dk1"/>
              </a:solidFill>
              <a:latin typeface="Open Sans"/>
              <a:ea typeface="Open Sans"/>
              <a:cs typeface="Open Sans"/>
              <a:sym typeface="Open Sans"/>
            </a:endParaRPr>
          </a:p>
          <a:p>
            <a:pPr indent="-304800" lvl="1" marL="9144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Plus, draw more people towards eco-friendly products</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Convenience of enjoying alcoholic cocktails instantly (on-the-go) </a:t>
            </a:r>
            <a:endParaRPr b="1" i="1" sz="1200">
              <a:latin typeface="Open Sans"/>
              <a:ea typeface="Open Sans"/>
              <a:cs typeface="Open Sans"/>
              <a:sym typeface="Open Sans"/>
            </a:endParaRPr>
          </a:p>
        </p:txBody>
      </p:sp>
      <p:sp>
        <p:nvSpPr>
          <p:cNvPr id="214" name="Google Shape;214;p24"/>
          <p:cNvSpPr txBox="1"/>
          <p:nvPr/>
        </p:nvSpPr>
        <p:spPr>
          <a:xfrm>
            <a:off x="479324" y="1285150"/>
            <a:ext cx="4803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9E9E9E"/>
                </a:solidFill>
                <a:latin typeface="Source Sans Pro"/>
                <a:ea typeface="Source Sans Pro"/>
                <a:cs typeface="Source Sans Pro"/>
                <a:sym typeface="Source Sans Pro"/>
              </a:rPr>
              <a:t>3</a:t>
            </a:r>
            <a:endParaRPr b="1" sz="3500">
              <a:solidFill>
                <a:srgbClr val="9E9E9E"/>
              </a:solidFill>
              <a:latin typeface="Source Sans Pro"/>
              <a:ea typeface="Source Sans Pro"/>
              <a:cs typeface="Source Sans Pro"/>
              <a:sym typeface="Source Sans Pro"/>
            </a:endParaRPr>
          </a:p>
        </p:txBody>
      </p:sp>
      <p:sp>
        <p:nvSpPr>
          <p:cNvPr id="215" name="Google Shape;215;p24"/>
          <p:cNvSpPr/>
          <p:nvPr/>
        </p:nvSpPr>
        <p:spPr>
          <a:xfrm>
            <a:off x="628300" y="1244250"/>
            <a:ext cx="2086500" cy="660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6" name="Google Shape;216;p24"/>
          <p:cNvSpPr txBox="1"/>
          <p:nvPr/>
        </p:nvSpPr>
        <p:spPr>
          <a:xfrm>
            <a:off x="420650" y="972375"/>
            <a:ext cx="24132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700">
                <a:solidFill>
                  <a:srgbClr val="424A4D"/>
                </a:solidFill>
                <a:latin typeface="Source Sans Pro"/>
                <a:ea typeface="Source Sans Pro"/>
                <a:cs typeface="Source Sans Pro"/>
                <a:sym typeface="Source Sans Pro"/>
              </a:rPr>
              <a:t>Product Features</a:t>
            </a:r>
            <a:endParaRPr b="1" sz="1700">
              <a:solidFill>
                <a:srgbClr val="424A4D"/>
              </a:solidFill>
              <a:latin typeface="Source Sans Pro"/>
              <a:ea typeface="Source Sans Pro"/>
              <a:cs typeface="Source Sans Pro"/>
              <a:sym typeface="Source Sans Pro"/>
            </a:endParaRPr>
          </a:p>
        </p:txBody>
      </p:sp>
      <p:sp>
        <p:nvSpPr>
          <p:cNvPr id="217" name="Google Shape;217;p24"/>
          <p:cNvSpPr/>
          <p:nvPr/>
        </p:nvSpPr>
        <p:spPr>
          <a:xfrm>
            <a:off x="883425" y="3010625"/>
            <a:ext cx="3818400" cy="16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1200">
                <a:solidFill>
                  <a:schemeClr val="dk1"/>
                </a:solidFill>
                <a:latin typeface="Open Sans"/>
                <a:ea typeface="Open Sans"/>
                <a:cs typeface="Open Sans"/>
                <a:sym typeface="Open Sans"/>
              </a:rPr>
              <a:t>Packaging and Branding</a:t>
            </a:r>
            <a:r>
              <a:rPr b="1" i="1"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Bright colours to catch the eyes of consumers</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Branding conveys high-quality and </a:t>
            </a:r>
            <a:r>
              <a:rPr b="1" lang="en" sz="1200">
                <a:solidFill>
                  <a:schemeClr val="dk1"/>
                </a:solidFill>
                <a:latin typeface="Open Sans"/>
                <a:ea typeface="Open Sans"/>
                <a:cs typeface="Open Sans"/>
                <a:sym typeface="Open Sans"/>
              </a:rPr>
              <a:t>product excellence</a:t>
            </a:r>
            <a:r>
              <a:rPr lang="en" sz="1200">
                <a:solidFill>
                  <a:schemeClr val="dk1"/>
                </a:solidFill>
                <a:latin typeface="Open Sans"/>
                <a:ea typeface="Open Sans"/>
                <a:cs typeface="Open Sans"/>
                <a:sym typeface="Open Sans"/>
              </a:rPr>
              <a:t> to customer</a:t>
            </a:r>
            <a:endParaRPr sz="1200">
              <a:solidFill>
                <a:schemeClr val="dk1"/>
              </a:solidFill>
              <a:latin typeface="Open Sans"/>
              <a:ea typeface="Open Sans"/>
              <a:cs typeface="Open Sans"/>
              <a:sym typeface="Open Sans"/>
            </a:endParaRPr>
          </a:p>
          <a:p>
            <a:pPr indent="-304800" lvl="0" marL="457200" rtl="0" algn="l">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Entire product package is recycled cardboard and plastic</a:t>
            </a:r>
            <a:endParaRPr sz="1200">
              <a:solidFill>
                <a:schemeClr val="dk1"/>
              </a:solidFill>
              <a:latin typeface="Open Sans"/>
              <a:ea typeface="Open Sans"/>
              <a:cs typeface="Open Sans"/>
              <a:sym typeface="Open Sans"/>
            </a:endParaRPr>
          </a:p>
        </p:txBody>
      </p:sp>
      <p:sp>
        <p:nvSpPr>
          <p:cNvPr id="218" name="Google Shape;218;p24"/>
          <p:cNvSpPr txBox="1"/>
          <p:nvPr/>
        </p:nvSpPr>
        <p:spPr>
          <a:xfrm>
            <a:off x="479324" y="2959300"/>
            <a:ext cx="4803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9E9E9E"/>
                </a:solidFill>
                <a:latin typeface="Source Sans Pro"/>
                <a:ea typeface="Source Sans Pro"/>
                <a:cs typeface="Source Sans Pro"/>
                <a:sym typeface="Source Sans Pro"/>
              </a:rPr>
              <a:t>4</a:t>
            </a:r>
            <a:endParaRPr b="1" sz="3500">
              <a:solidFill>
                <a:srgbClr val="9E9E9E"/>
              </a:solidFill>
              <a:latin typeface="Source Sans Pro"/>
              <a:ea typeface="Source Sans Pro"/>
              <a:cs typeface="Source Sans Pro"/>
              <a:sym typeface="Source Sans Pro"/>
            </a:endParaRPr>
          </a:p>
        </p:txBody>
      </p:sp>
      <p:pic>
        <p:nvPicPr>
          <p:cNvPr id="219" name="Google Shape;219;p24"/>
          <p:cNvPicPr preferRelativeResize="0"/>
          <p:nvPr/>
        </p:nvPicPr>
        <p:blipFill>
          <a:blip r:embed="rId4">
            <a:alphaModFix/>
          </a:blip>
          <a:stretch>
            <a:fillRect/>
          </a:stretch>
        </p:blipFill>
        <p:spPr>
          <a:xfrm>
            <a:off x="5544325" y="714399"/>
            <a:ext cx="2413200" cy="3714701"/>
          </a:xfrm>
          <a:prstGeom prst="rect">
            <a:avLst/>
          </a:prstGeom>
          <a:noFill/>
          <a:ln>
            <a:noFill/>
          </a:ln>
          <a:effectLst>
            <a:outerShdw blurRad="242888" rotWithShape="0" algn="bl" dir="5400000" dist="19050">
              <a:srgbClr val="000000">
                <a:alpha val="50000"/>
              </a:srgbClr>
            </a:outerShdw>
          </a:effectLst>
        </p:spPr>
      </p:pic>
      <p:sp>
        <p:nvSpPr>
          <p:cNvPr id="220" name="Google Shape;220;p24"/>
          <p:cNvSpPr txBox="1"/>
          <p:nvPr/>
        </p:nvSpPr>
        <p:spPr>
          <a:xfrm>
            <a:off x="5663725" y="4314125"/>
            <a:ext cx="21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SOUR p</a:t>
            </a:r>
            <a:r>
              <a:rPr lang="en" sz="1200">
                <a:latin typeface="Open Sans"/>
                <a:ea typeface="Open Sans"/>
                <a:cs typeface="Open Sans"/>
                <a:sym typeface="Open Sans"/>
              </a:rPr>
              <a:t>ack of 6 mock-up</a:t>
            </a:r>
            <a:endParaRPr sz="1200">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05"/>
          <p:cNvSpPr txBox="1"/>
          <p:nvPr>
            <p:ph type="title"/>
          </p:nvPr>
        </p:nvSpPr>
        <p:spPr>
          <a:xfrm>
            <a:off x="311700" y="-876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61" name="Google Shape;1461;p105"/>
          <p:cNvSpPr txBox="1"/>
          <p:nvPr>
            <p:ph idx="1" type="body"/>
          </p:nvPr>
        </p:nvSpPr>
        <p:spPr>
          <a:xfrm>
            <a:off x="311700" y="356475"/>
            <a:ext cx="8730000" cy="45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National Institute of Health. (November, 2015). Retrieved from https://www.ncbi.nlm.nih.gov/pmc/articles/PMC4192130/</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NielsonIQ. (2019, May 21). How newer ready-to-drink beverages and packages are shaking up the adult beverage market.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a:t>
            </a:r>
            <a:r>
              <a:rPr lang="en" sz="1000" u="sng">
                <a:solidFill>
                  <a:schemeClr val="hlink"/>
                </a:solidFill>
                <a:latin typeface="Open Sans"/>
                <a:ea typeface="Open Sans"/>
                <a:cs typeface="Open Sans"/>
                <a:sym typeface="Open Sans"/>
                <a:hlinkClick r:id="rId3"/>
              </a:rPr>
              <a:t>https://nielseniq.com/global/en/insights/analysis/2019/how-ready-to-drink-beverages-and-packages-are-shaking-u</a:t>
            </a:r>
            <a:br>
              <a:rPr lang="en" sz="1600">
                <a:latin typeface="Open Sans"/>
                <a:ea typeface="Open Sans"/>
                <a:cs typeface="Open Sans"/>
                <a:sym typeface="Open Sans"/>
              </a:rPr>
            </a:br>
            <a:r>
              <a:rPr lang="en" sz="1600">
                <a:latin typeface="Open Sans"/>
                <a:ea typeface="Open Sans"/>
                <a:cs typeface="Open Sans"/>
                <a:sym typeface="Open Sans"/>
              </a:rPr>
              <a:t>	</a:t>
            </a:r>
            <a:r>
              <a:rPr lang="en" sz="1000" u="sng">
                <a:solidFill>
                  <a:schemeClr val="hlink"/>
                </a:solidFill>
                <a:latin typeface="Open Sans"/>
                <a:ea typeface="Open Sans"/>
                <a:cs typeface="Open Sans"/>
                <a:sym typeface="Open Sans"/>
                <a:hlinkClick r:id="rId4"/>
              </a:rPr>
              <a:t>p-the-adult-beverage-market/</a:t>
            </a:r>
            <a:endParaRPr sz="1000">
              <a:solidFill>
                <a:schemeClr val="dk1"/>
              </a:solidFill>
              <a:latin typeface="Open Sans"/>
              <a:ea typeface="Open Sans"/>
              <a:cs typeface="Open Sans"/>
              <a:sym typeface="Open Sans"/>
            </a:endParaRPr>
          </a:p>
          <a:p>
            <a:pPr indent="-466344" lvl="0" marL="466344"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Olafson, K. (2021, May). 19 19 Social Media KPIs You Should Be Tracking. Retrieved from   https://blog.hootsuite.com/social-media-kpis-key-performance-indicators/</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Petro, G. (2019, March 29). Consumers are spending more per visit in-store than online. what does this mean for retailers?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Forbes. Retrieved December 1, 2021, from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a:t>
            </a:r>
            <a:r>
              <a:rPr lang="en" sz="1000" u="sng">
                <a:solidFill>
                  <a:schemeClr val="hlink"/>
                </a:solidFill>
                <a:latin typeface="Open Sans"/>
                <a:ea typeface="Open Sans"/>
                <a:cs typeface="Open Sans"/>
                <a:sym typeface="Open Sans"/>
                <a:hlinkClick r:id="rId5"/>
              </a:rPr>
              <a:t>https://www.forbes.com/sites/gregpetro/2019/03/29/consumers-are-spending-more-per-visit-in-store-than-o</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nline-what-does-this-man-for-retailers/.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Ready-to-Drink Cocktails are Growing Fast. (2018, July 6). The Algoma News Review.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http://www.thealgomanews.ca/ready-to-drink-cocktails-are-growing-fast</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The Pricer. (2016, May 23.). Ohoo the edible water bottle or bubble cost.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https://www.thepricer.org/ooho-the-edible-water-bottle-or-bubble-cost/</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Spirits Canada. (2019, January 21). Spirits show strong growth in Canada in 2018.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https://www.restobiz.ca/spirits-show-strong-growth-canada-2018/</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StatCan. (May 31, 2021). Sales value of alcoholic beverages per capita in Canada in 2019/20, by type (in Canadian dollars)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[Graph]. In Statista. Retrieved November 09, 2021, from </a:t>
            </a:r>
            <a:br>
              <a:rPr lang="en" sz="1000">
                <a:solidFill>
                  <a:schemeClr val="dk1"/>
                </a:solidFill>
                <a:latin typeface="Open Sans"/>
                <a:ea typeface="Open Sans"/>
                <a:cs typeface="Open Sans"/>
                <a:sym typeface="Open Sans"/>
              </a:rPr>
            </a:br>
            <a:r>
              <a:rPr lang="en" sz="1000">
                <a:solidFill>
                  <a:schemeClr val="dk1"/>
                </a:solidFill>
                <a:latin typeface="Open Sans"/>
                <a:ea typeface="Open Sans"/>
                <a:cs typeface="Open Sans"/>
                <a:sym typeface="Open Sans"/>
              </a:rPr>
              <a:t>	https://www-statista-com.proxy.lib.sfu.ca/statistics/710186/sales-share-of-the-alcoholic-beverages-canada/</a:t>
            </a:r>
            <a:endParaRPr sz="1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Clr>
                <a:schemeClr val="dk1"/>
              </a:buClr>
              <a:buSzPts val="605"/>
              <a:buFont typeface="Arial"/>
              <a:buNone/>
            </a:pPr>
            <a:r>
              <a:t/>
            </a:r>
            <a:endParaRPr sz="9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t/>
            </a:r>
            <a:endParaRPr sz="1100">
              <a:solidFill>
                <a:schemeClr val="dk1"/>
              </a:solidFill>
              <a:latin typeface="Helvetica Neue"/>
              <a:ea typeface="Helvetica Neue"/>
              <a:cs typeface="Helvetica Neue"/>
              <a:sym typeface="Helvetica Neue"/>
            </a:endParaRPr>
          </a:p>
          <a:p>
            <a:pPr indent="-457200" lvl="0" marL="457200" rtl="0" algn="l">
              <a:lnSpc>
                <a:spcPct val="130000"/>
              </a:lnSpc>
              <a:spcBef>
                <a:spcPts val="1200"/>
              </a:spcBef>
              <a:spcAft>
                <a:spcPts val="1200"/>
              </a:spcAft>
              <a:buClr>
                <a:schemeClr val="dk1"/>
              </a:buClr>
              <a:buSzPts val="605"/>
              <a:buFont typeface="Arial"/>
              <a:buNone/>
            </a:pPr>
            <a:r>
              <a:t/>
            </a:r>
            <a:endParaRPr sz="1050">
              <a:solidFill>
                <a:srgbClr val="444444"/>
              </a:solidFill>
              <a:highlight>
                <a:srgbClr val="FAFAFA"/>
              </a:highlight>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06"/>
          <p:cNvSpPr txBox="1"/>
          <p:nvPr>
            <p:ph type="title"/>
          </p:nvPr>
        </p:nvSpPr>
        <p:spPr>
          <a:xfrm>
            <a:off x="311700" y="21715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67" name="Google Shape;1467;p106"/>
          <p:cNvSpPr txBox="1"/>
          <p:nvPr>
            <p:ph idx="1" type="body"/>
          </p:nvPr>
        </p:nvSpPr>
        <p:spPr>
          <a:xfrm>
            <a:off x="311700" y="508875"/>
            <a:ext cx="8520600" cy="42765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Statistics Canada. (2021). Impact of COVID-19 on merchandise imports: evidence based on end-use good. Retrieved from https://www150.statcan.gc.ca/n1/pub/13-605-x/2021001/article/00001-eng.htm</a:t>
            </a:r>
            <a:endParaRPr sz="1200" u="sng">
              <a:solidFill>
                <a:srgbClr val="0563C1"/>
              </a:solidFill>
              <a:latin typeface="Open Sans"/>
              <a:ea typeface="Open Sans"/>
              <a:cs typeface="Open Sans"/>
              <a:sym typeface="Open Sans"/>
            </a:endParaRPr>
          </a:p>
          <a:p>
            <a:pPr indent="0" lvl="0" marL="0" rtl="0" algn="l">
              <a:lnSpc>
                <a:spcPct val="13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StatCan. (May 4, 2021). Market share of spirits in Canada in 2019/2020, by category and region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a:t>
            </a:r>
            <a:r>
              <a:rPr lang="en" sz="1200" u="sng">
                <a:solidFill>
                  <a:schemeClr val="accent5"/>
                </a:solidFill>
                <a:latin typeface="Open Sans"/>
                <a:ea typeface="Open Sans"/>
                <a:cs typeface="Open Sans"/>
                <a:sym typeface="Open Sans"/>
                <a:hlinkClick r:id="rId3">
                  <a:extLst>
                    <a:ext uri="{A12FA001-AC4F-418D-AE19-62706E023703}">
                      <ahyp:hlinkClr val="tx"/>
                    </a:ext>
                  </a:extLst>
                </a:hlinkClick>
              </a:rPr>
              <a:t>https://www-statista-com.proxy.lib.sfu.ca/statistics/1265085/spirits-market-share-by-type-and-region-canada/</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Smart Insights. (2020). Convenience is driving e-commerce growth and influencing consumer decisions. Retrieved from https://www.smartinsights.com/ecommerce/convenience-is-driving-e-commerce-growth-and-influencing-consumer-decisions/</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StatCan. (February 2, 2021). Annual consumer price index (CPI) of non-alcoholic beverages in Canada from 2003 to 2020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a:t>
            </a:r>
            <a:r>
              <a:rPr lang="en" sz="1200" u="sng">
                <a:solidFill>
                  <a:schemeClr val="accent5"/>
                </a:solidFill>
                <a:latin typeface="Open Sans"/>
                <a:ea typeface="Open Sans"/>
                <a:cs typeface="Open Sans"/>
                <a:sym typeface="Open Sans"/>
                <a:hlinkClick r:id="rId4">
                  <a:extLst>
                    <a:ext uri="{A12FA001-AC4F-418D-AE19-62706E023703}">
                      <ahyp:hlinkClr val="tx"/>
                    </a:ext>
                  </a:extLst>
                </a:hlinkClick>
              </a:rPr>
              <a:t>https://www-statista-com.proxy.lib.sfu.ca/statistics/437520/cpi-of-non-alcoholic-beverages-canada/</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Smart Insights. (2020). Convenience is driving e-commerce growth and influencing consumer decisions. Retrieved from https://www.smartinsights.com/ecommerce/convenience-is-driving-e-commerce-growth-and-influencing-consume</a:t>
            </a:r>
            <a:r>
              <a:rPr lang="en" sz="1200">
                <a:solidFill>
                  <a:schemeClr val="dk1"/>
                </a:solidFill>
                <a:latin typeface="Helvetica Neue"/>
                <a:ea typeface="Helvetica Neue"/>
                <a:cs typeface="Helvetica Neue"/>
                <a:sym typeface="Helvetica Neue"/>
              </a:rPr>
              <a:t>r-decisions/</a:t>
            </a:r>
            <a:endParaRPr sz="1200">
              <a:solidFill>
                <a:schemeClr val="dk1"/>
              </a:solidFill>
              <a:latin typeface="Helvetica Neue"/>
              <a:ea typeface="Helvetica Neue"/>
              <a:cs typeface="Helvetica Neue"/>
              <a:sym typeface="Helvetica Neue"/>
            </a:endParaRPr>
          </a:p>
          <a:p>
            <a:pPr indent="0" lvl="0" marL="0" rtl="0" algn="l">
              <a:lnSpc>
                <a:spcPct val="130000"/>
              </a:lnSpc>
              <a:spcBef>
                <a:spcPts val="1200"/>
              </a:spcBef>
              <a:spcAft>
                <a:spcPts val="0"/>
              </a:spcAft>
              <a:buClr>
                <a:schemeClr val="dk1"/>
              </a:buClr>
              <a:buSzPts val="605"/>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lnSpc>
                <a:spcPct val="130000"/>
              </a:lnSpc>
              <a:spcBef>
                <a:spcPts val="1200"/>
              </a:spcBef>
              <a:spcAft>
                <a:spcPts val="0"/>
              </a:spcAft>
              <a:buClr>
                <a:schemeClr val="dk1"/>
              </a:buClr>
              <a:buSzPts val="605"/>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lnSpc>
                <a:spcPct val="130000"/>
              </a:lnSpc>
              <a:spcBef>
                <a:spcPts val="1200"/>
              </a:spcBef>
              <a:spcAft>
                <a:spcPts val="1200"/>
              </a:spcAft>
              <a:buClr>
                <a:schemeClr val="dk1"/>
              </a:buClr>
              <a:buSzPts val="605"/>
              <a:buFont typeface="Arial"/>
              <a:buNone/>
            </a:pPr>
            <a:r>
              <a:t/>
            </a:r>
            <a:endParaRPr sz="1150">
              <a:solidFill>
                <a:srgbClr val="444444"/>
              </a:solidFill>
              <a:highlight>
                <a:srgbClr val="FAFAFA"/>
              </a:highlight>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07"/>
          <p:cNvSpPr txBox="1"/>
          <p:nvPr>
            <p:ph type="title"/>
          </p:nvPr>
        </p:nvSpPr>
        <p:spPr>
          <a:xfrm>
            <a:off x="311700" y="119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73" name="Google Shape;1473;p107"/>
          <p:cNvSpPr txBox="1"/>
          <p:nvPr>
            <p:ph idx="1" type="body"/>
          </p:nvPr>
        </p:nvSpPr>
        <p:spPr>
          <a:xfrm>
            <a:off x="311700" y="572100"/>
            <a:ext cx="8520600" cy="4342800"/>
          </a:xfrm>
          <a:prstGeom prst="rect">
            <a:avLst/>
          </a:prstGeom>
        </p:spPr>
        <p:txBody>
          <a:bodyPr anchorCtr="0" anchor="t" bIns="91425" lIns="91425" spcFirstLastPara="1" rIns="91425" wrap="square" tIns="91425">
            <a:noAutofit/>
          </a:bodyPr>
          <a:lstStyle/>
          <a:p>
            <a:pPr indent="-457200" lvl="0" marL="457200" rtl="0" algn="l">
              <a:lnSpc>
                <a:spcPct val="130000"/>
              </a:lnSpc>
              <a:spcBef>
                <a:spcPts val="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StatCan. (February 2, 2021). Annual consumer price index (CPI) of non-alcoholic beverages in Canada from 2003 to 2020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https://www-statista-com.proxy.lib.sfu.ca/statistics/437520/cpi-of-non-alcoholic-beverages-canada/</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457200" lvl="0" marL="457200" rtl="0" algn="l">
              <a:lnSpc>
                <a:spcPct val="13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Sustaina. (2018, September 21). </a:t>
            </a:r>
            <a:r>
              <a:rPr i="1" lang="en" sz="1200">
                <a:solidFill>
                  <a:schemeClr val="dk1"/>
                </a:solidFill>
                <a:latin typeface="Open Sans"/>
                <a:ea typeface="Open Sans"/>
                <a:cs typeface="Open Sans"/>
                <a:sym typeface="Open Sans"/>
              </a:rPr>
              <a:t>Rethink your drink with water capsules</a:t>
            </a:r>
            <a:r>
              <a:rPr lang="en" sz="1200">
                <a:solidFill>
                  <a:schemeClr val="dk1"/>
                </a:solidFill>
                <a:latin typeface="Open Sans"/>
                <a:ea typeface="Open Sans"/>
                <a:cs typeface="Open Sans"/>
                <a:sym typeface="Open Sans"/>
              </a:rPr>
              <a:t>. Global Opportunity Explorer. https://goexplorer.org/edible-water-capsules/</a:t>
            </a:r>
            <a:endParaRPr sz="1200">
              <a:solidFill>
                <a:schemeClr val="dk1"/>
              </a:solidFill>
              <a:latin typeface="Open Sans"/>
              <a:ea typeface="Open Sans"/>
              <a:cs typeface="Open Sans"/>
              <a:sym typeface="Open Sans"/>
            </a:endParaRPr>
          </a:p>
          <a:p>
            <a:pPr indent="-457200" lvl="0" marL="457200" rtl="0" algn="l">
              <a:lnSpc>
                <a:spcPct val="130000"/>
              </a:lnSpc>
              <a:spcBef>
                <a:spcPts val="0"/>
              </a:spcBef>
              <a:spcAft>
                <a:spcPts val="0"/>
              </a:spcAft>
              <a:buClr>
                <a:schemeClr val="dk1"/>
              </a:buClr>
              <a:buSzPts val="605"/>
              <a:buFont typeface="Arial"/>
              <a:buNone/>
            </a:pPr>
            <a:r>
              <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Swartz, K. 2020). COVID-19 is Fueling a Home Mixology Movement. Retrieved from https://beveragedynamics.com/2020/08/03/covid-19-home-mixology-cocktails/</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Swartz, K. (2020). Why RTDs Will Boom in 2021 and Beyond. Retrieved from </a:t>
            </a:r>
            <a:r>
              <a:rPr lang="en" sz="1200" u="sng">
                <a:solidFill>
                  <a:schemeClr val="hlink"/>
                </a:solidFill>
                <a:latin typeface="Open Sans"/>
                <a:ea typeface="Open Sans"/>
                <a:cs typeface="Open Sans"/>
                <a:sym typeface="Open Sans"/>
                <a:hlinkClick r:id="rId3"/>
              </a:rPr>
              <a:t>https://beveragedynamics.com/2020/11/19/rtds-canned-cocktails-trends-growth-2021/</a:t>
            </a:r>
            <a:endParaRPr sz="1200">
              <a:solidFill>
                <a:schemeClr val="dk1"/>
              </a:solidFill>
              <a:latin typeface="Open Sans"/>
              <a:ea typeface="Open Sans"/>
              <a:cs typeface="Open Sans"/>
              <a:sym typeface="Open Sans"/>
            </a:endParaRPr>
          </a:p>
          <a:p>
            <a:pPr indent="-457200" lvl="0" marL="457200" rtl="0" algn="l">
              <a:lnSpc>
                <a:spcPct val="130000"/>
              </a:lnSpc>
              <a:spcBef>
                <a:spcPts val="1200"/>
              </a:spcBef>
              <a:spcAft>
                <a:spcPts val="0"/>
              </a:spcAft>
              <a:buClr>
                <a:schemeClr val="dk1"/>
              </a:buClr>
              <a:buSzPts val="605"/>
              <a:buFont typeface="Arial"/>
              <a:buNone/>
            </a:pPr>
            <a:r>
              <a:rPr lang="en" sz="1200">
                <a:solidFill>
                  <a:schemeClr val="dk1"/>
                </a:solidFill>
                <a:latin typeface="Open Sans"/>
                <a:ea typeface="Open Sans"/>
                <a:cs typeface="Open Sans"/>
                <a:sym typeface="Open Sans"/>
              </a:rPr>
              <a:t>Trade news. Whats driving the acceleration of online food shopping? - TFO Canada. (2018). Retrieved December 1, 2021, from https://www.tfocanada.ca/news.php?item=4740&amp;amp;. </a:t>
            </a:r>
            <a:endParaRPr sz="1200">
              <a:solidFill>
                <a:schemeClr val="dk1"/>
              </a:solidFill>
              <a:latin typeface="Open Sans"/>
              <a:ea typeface="Open Sans"/>
              <a:cs typeface="Open Sans"/>
              <a:sym typeface="Open Sans"/>
            </a:endParaRPr>
          </a:p>
          <a:p>
            <a:pPr indent="-457200" lvl="0" marL="457200" rtl="0" algn="l">
              <a:spcBef>
                <a:spcPts val="1200"/>
              </a:spcBef>
              <a:spcAft>
                <a:spcPts val="0"/>
              </a:spcAft>
              <a:buClr>
                <a:schemeClr val="dk1"/>
              </a:buClr>
              <a:buSzPts val="1100"/>
              <a:buFont typeface="Arial"/>
              <a:buNone/>
            </a:pPr>
            <a:r>
              <a:rPr lang="en" sz="1200">
                <a:solidFill>
                  <a:srgbClr val="323232"/>
                </a:solidFill>
                <a:highlight>
                  <a:schemeClr val="lt1"/>
                </a:highlight>
                <a:latin typeface="Open Sans"/>
                <a:ea typeface="Open Sans"/>
                <a:cs typeface="Open Sans"/>
                <a:sym typeface="Open Sans"/>
              </a:rPr>
              <a:t>Vencat, E. (2020, October 19). Top 10 Diet Trends for 2021. Retrieved from </a:t>
            </a:r>
            <a:r>
              <a:rPr lang="en" sz="1200" u="sng">
                <a:solidFill>
                  <a:schemeClr val="hlink"/>
                </a:solidFill>
                <a:highlight>
                  <a:schemeClr val="lt1"/>
                </a:highlight>
                <a:latin typeface="Open Sans"/>
                <a:ea typeface="Open Sans"/>
                <a:cs typeface="Open Sans"/>
                <a:sym typeface="Open Sans"/>
                <a:hlinkClick r:id="rId4"/>
              </a:rPr>
              <a:t>https://youbars.com/blogs/news/top-10-diet-trends-for-2021</a:t>
            </a:r>
            <a:endParaRPr sz="1200">
              <a:solidFill>
                <a:schemeClr val="dk1"/>
              </a:solidFill>
              <a:latin typeface="Open Sans"/>
              <a:ea typeface="Open Sans"/>
              <a:cs typeface="Open Sans"/>
              <a:sym typeface="Open Sans"/>
            </a:endParaRPr>
          </a:p>
          <a:p>
            <a:pPr indent="-457200" lvl="0" marL="457200" rtl="0" algn="l">
              <a:lnSpc>
                <a:spcPct val="130000"/>
              </a:lnSpc>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08"/>
          <p:cNvSpPr txBox="1"/>
          <p:nvPr>
            <p:ph type="title"/>
          </p:nvPr>
        </p:nvSpPr>
        <p:spPr>
          <a:xfrm>
            <a:off x="311700" y="119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79" name="Google Shape;1479;p108"/>
          <p:cNvSpPr txBox="1"/>
          <p:nvPr/>
        </p:nvSpPr>
        <p:spPr>
          <a:xfrm>
            <a:off x="311775" y="595125"/>
            <a:ext cx="8520600" cy="4454400"/>
          </a:xfrm>
          <a:prstGeom prst="rect">
            <a:avLst/>
          </a:prstGeom>
          <a:noFill/>
          <a:ln>
            <a:noFill/>
          </a:ln>
        </p:spPr>
        <p:txBody>
          <a:bodyPr anchorCtr="0" anchor="t" bIns="91425" lIns="91425" spcFirstLastPara="1" rIns="91425" wrap="square" tIns="91425">
            <a:spAutoFit/>
          </a:bodyPr>
          <a:lstStyle/>
          <a:p>
            <a:pPr indent="-457200" lvl="0" marL="457200" rtl="0" algn="l">
              <a:lnSpc>
                <a:spcPct val="130000"/>
              </a:lnSpc>
              <a:spcBef>
                <a:spcPts val="0"/>
              </a:spcBef>
              <a:spcAft>
                <a:spcPts val="0"/>
              </a:spcAft>
              <a:buNone/>
            </a:pPr>
            <a:r>
              <a:rPr lang="en" sz="1200">
                <a:solidFill>
                  <a:schemeClr val="dk1"/>
                </a:solidFill>
                <a:latin typeface="Open Sans"/>
                <a:ea typeface="Open Sans"/>
                <a:cs typeface="Open Sans"/>
                <a:sym typeface="Open Sans"/>
              </a:rPr>
              <a:t>Website (nationalpost.com). (May 15, 2015). Most common alcohol drinking occasions among consumers in Canada as of May 2015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https://www-statista-com.proxy.lib.sfu.ca/statistics/434629/alcohol-drinking-occasions-among-canadians/</a:t>
            </a:r>
            <a:endParaRPr sz="1200">
              <a:solidFill>
                <a:schemeClr val="dk1"/>
              </a:solidFill>
              <a:latin typeface="Open Sans"/>
              <a:ea typeface="Open Sans"/>
              <a:cs typeface="Open Sans"/>
              <a:sym typeface="Open Sans"/>
            </a:endParaRPr>
          </a:p>
          <a:p>
            <a:pPr indent="-457200" lvl="0" marL="457200" rtl="0" algn="l">
              <a:lnSpc>
                <a:spcPct val="115000"/>
              </a:lnSpc>
              <a:spcBef>
                <a:spcPts val="1200"/>
              </a:spcBef>
              <a:spcAft>
                <a:spcPts val="0"/>
              </a:spcAft>
              <a:buNone/>
            </a:pPr>
            <a:r>
              <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rPr lang="en" sz="1200">
                <a:solidFill>
                  <a:schemeClr val="dk1"/>
                </a:solidFill>
                <a:latin typeface="Open Sans"/>
                <a:ea typeface="Open Sans"/>
                <a:cs typeface="Open Sans"/>
                <a:sym typeface="Open Sans"/>
              </a:rPr>
              <a:t>Walmart.com. Retrieved from </a:t>
            </a:r>
            <a:r>
              <a:rPr lang="en" sz="1200" u="sng">
                <a:solidFill>
                  <a:schemeClr val="hlink"/>
                </a:solidFill>
                <a:latin typeface="Open Sans"/>
                <a:ea typeface="Open Sans"/>
                <a:cs typeface="Open Sans"/>
                <a:sym typeface="Open Sans"/>
                <a:hlinkClick r:id="rId3"/>
              </a:rPr>
              <a:t>https://www.walmart.com/ip/Mr-Mrs-T-Bold-Spicy-Bloody-Mary-Mix-1-75-L-bottle/36300569</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rPr lang="en" sz="1200">
                <a:solidFill>
                  <a:schemeClr val="dk1"/>
                </a:solidFill>
                <a:latin typeface="Open Sans"/>
                <a:ea typeface="Open Sans"/>
                <a:cs typeface="Open Sans"/>
                <a:sym typeface="Open Sans"/>
              </a:rPr>
              <a:t>Wixcey, N. (2014). Deloitte UK Consumer Review Role of the high street. Retrieved December 1, 2021, from https://www2.deloitte.com/content/dam/Deloitte/uk/Documents/consumer-business/deloitte-uk-consumer-review-role-of-the-high-street.pdf. </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rPr lang="en" sz="1200">
                <a:solidFill>
                  <a:schemeClr val="dk1"/>
                </a:solidFill>
                <a:latin typeface="Open Sans"/>
                <a:ea typeface="Open Sans"/>
                <a:cs typeface="Open Sans"/>
                <a:sym typeface="Open Sans"/>
              </a:rPr>
              <a:t>Woodard, R. (2020). Scotch &amp; RTDs: The Time is Now. Whiskey Invest Direct. Retrieved from </a:t>
            </a:r>
            <a:r>
              <a:rPr lang="en" sz="1200" u="sng">
                <a:solidFill>
                  <a:schemeClr val="accent5"/>
                </a:solidFill>
                <a:latin typeface="Open Sans"/>
                <a:ea typeface="Open Sans"/>
                <a:cs typeface="Open Sans"/>
                <a:sym typeface="Open Sans"/>
                <a:hlinkClick r:id="rId4">
                  <a:extLst>
                    <a:ext uri="{A12FA001-AC4F-418D-AE19-62706E023703}">
                      <ahyp:hlinkClr val="tx"/>
                    </a:ext>
                  </a:extLst>
                </a:hlinkClick>
              </a:rPr>
              <a:t>https://www.whiskyinvestdirect.com/whisky-news/scotch-rtd-112020201</a:t>
            </a:r>
            <a:endParaRPr sz="1200">
              <a:solidFill>
                <a:schemeClr val="dk1"/>
              </a:solidFill>
              <a:latin typeface="Open Sans"/>
              <a:ea typeface="Open Sans"/>
              <a:cs typeface="Open Sans"/>
              <a:sym typeface="Open Sans"/>
            </a:endParaRPr>
          </a:p>
          <a:p>
            <a:pPr indent="-457200" lvl="0" marL="45720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457200" lvl="0" marL="457200" rtl="0" algn="l">
              <a:lnSpc>
                <a:spcPct val="130000"/>
              </a:lnSpc>
              <a:spcBef>
                <a:spcPts val="0"/>
              </a:spcBef>
              <a:spcAft>
                <a:spcPts val="0"/>
              </a:spcAft>
              <a:buNone/>
            </a:pPr>
            <a:r>
              <a:rPr lang="en" sz="1200">
                <a:solidFill>
                  <a:schemeClr val="dk1"/>
                </a:solidFill>
                <a:latin typeface="Open Sans"/>
                <a:ea typeface="Open Sans"/>
                <a:cs typeface="Open Sans"/>
                <a:sym typeface="Open Sans"/>
              </a:rPr>
              <a:t>Costco.com. </a:t>
            </a:r>
            <a:r>
              <a:rPr lang="en" sz="1200">
                <a:solidFill>
                  <a:schemeClr val="dk1"/>
                </a:solidFill>
                <a:latin typeface="Open Sans"/>
                <a:ea typeface="Open Sans"/>
                <a:cs typeface="Open Sans"/>
                <a:sym typeface="Open Sans"/>
              </a:rPr>
              <a:t>Retrieved</a:t>
            </a:r>
            <a:r>
              <a:rPr lang="en" sz="1200">
                <a:solidFill>
                  <a:schemeClr val="dk1"/>
                </a:solidFill>
                <a:latin typeface="Open Sans"/>
                <a:ea typeface="Open Sans"/>
                <a:cs typeface="Open Sans"/>
                <a:sym typeface="Open Sans"/>
              </a:rPr>
              <a:t> from </a:t>
            </a:r>
            <a:r>
              <a:rPr lang="en" sz="1200" u="sng">
                <a:solidFill>
                  <a:schemeClr val="accent5"/>
                </a:solidFill>
                <a:latin typeface="Open Sans"/>
                <a:ea typeface="Open Sans"/>
                <a:cs typeface="Open Sans"/>
                <a:sym typeface="Open Sans"/>
                <a:hlinkClick r:id="rId5">
                  <a:extLst>
                    <a:ext uri="{A12FA001-AC4F-418D-AE19-62706E023703}">
                      <ahyp:hlinkClr val="tx"/>
                    </a:ext>
                  </a:extLst>
                </a:hlinkClick>
              </a:rPr>
              <a:t>https://www.costco.ca/realemon-lemon-juice%2c-2-x-3.8-l.product.100546319.htm</a:t>
            </a:r>
            <a:endParaRPr sz="1300">
              <a:solidFill>
                <a:schemeClr val="accent5"/>
              </a:solidFill>
              <a:latin typeface="Open Sans"/>
              <a:ea typeface="Open Sans"/>
              <a:cs typeface="Open Sans"/>
              <a:sym typeface="Open Sans"/>
            </a:endParaRPr>
          </a:p>
          <a:p>
            <a:pPr indent="-457200" lvl="0" marL="457200" rtl="0" algn="l">
              <a:lnSpc>
                <a:spcPct val="130000"/>
              </a:lnSpc>
              <a:spcBef>
                <a:spcPts val="1200"/>
              </a:spcBef>
              <a:spcAft>
                <a:spcPts val="1200"/>
              </a:spcAft>
              <a:buNone/>
            </a:pPr>
            <a:r>
              <a:rPr lang="en" sz="1200">
                <a:solidFill>
                  <a:schemeClr val="dk1"/>
                </a:solidFill>
                <a:latin typeface="Open Sans"/>
                <a:ea typeface="Open Sans"/>
                <a:cs typeface="Open Sans"/>
                <a:sym typeface="Open Sans"/>
              </a:rPr>
              <a:t>WTWH Media. (March 29, 2021). Most often consumed ready-to-drink alcoholic beverages in the U.S. from 2018-2020 [Graph]. In </a:t>
            </a:r>
            <a:r>
              <a:rPr i="1" lang="en" sz="1200">
                <a:solidFill>
                  <a:schemeClr val="dk1"/>
                </a:solidFill>
                <a:latin typeface="Open Sans"/>
                <a:ea typeface="Open Sans"/>
                <a:cs typeface="Open Sans"/>
                <a:sym typeface="Open Sans"/>
              </a:rPr>
              <a:t>Statista</a:t>
            </a:r>
            <a:r>
              <a:rPr lang="en" sz="1200">
                <a:solidFill>
                  <a:schemeClr val="dk1"/>
                </a:solidFill>
                <a:latin typeface="Open Sans"/>
                <a:ea typeface="Open Sans"/>
                <a:cs typeface="Open Sans"/>
                <a:sym typeface="Open Sans"/>
              </a:rPr>
              <a:t>. Retrieved November 09, 2021, from https://www-statista-com.proxy.lib.sfu.ca/statistics/1232410/rtd-alcoholic-beverage-consumption-us/</a:t>
            </a:r>
            <a:endParaRPr sz="1200">
              <a:solidFill>
                <a:srgbClr val="444444"/>
              </a:solidFill>
              <a:highlight>
                <a:srgbClr val="FAFAFA"/>
              </a:highlight>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09"/>
          <p:cNvSpPr txBox="1"/>
          <p:nvPr>
            <p:ph type="title"/>
          </p:nvPr>
        </p:nvSpPr>
        <p:spPr>
          <a:xfrm>
            <a:off x="311700" y="1195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1485" name="Google Shape;1485;p109"/>
          <p:cNvSpPr txBox="1"/>
          <p:nvPr/>
        </p:nvSpPr>
        <p:spPr>
          <a:xfrm>
            <a:off x="311700" y="949500"/>
            <a:ext cx="8520600" cy="1003500"/>
          </a:xfrm>
          <a:prstGeom prst="rect">
            <a:avLst/>
          </a:prstGeom>
          <a:noFill/>
          <a:ln>
            <a:noFill/>
          </a:ln>
        </p:spPr>
        <p:txBody>
          <a:bodyPr anchorCtr="0" anchor="t" bIns="91425" lIns="91425" spcFirstLastPara="1" rIns="91425" wrap="square" tIns="91425">
            <a:spAutoFit/>
          </a:bodyPr>
          <a:lstStyle/>
          <a:p>
            <a:pPr indent="-457200" lvl="0" marL="457200" rtl="0" algn="l">
              <a:lnSpc>
                <a:spcPct val="130000"/>
              </a:lnSpc>
              <a:spcBef>
                <a:spcPts val="0"/>
              </a:spcBef>
              <a:spcAft>
                <a:spcPts val="0"/>
              </a:spcAft>
              <a:buNone/>
            </a:pPr>
            <a:r>
              <a:rPr lang="en" sz="1200">
                <a:solidFill>
                  <a:schemeClr val="dk1"/>
                </a:solidFill>
                <a:latin typeface="Helvetica Neue"/>
                <a:ea typeface="Helvetica Neue"/>
                <a:cs typeface="Helvetica Neue"/>
                <a:sym typeface="Helvetica Neue"/>
              </a:rPr>
              <a:t>Webstaurantstore.com.</a:t>
            </a:r>
            <a:r>
              <a:rPr lang="en" sz="1200">
                <a:solidFill>
                  <a:schemeClr val="dk1"/>
                </a:solidFill>
                <a:latin typeface="Helvetica Neue"/>
                <a:ea typeface="Helvetica Neue"/>
                <a:cs typeface="Helvetica Neue"/>
                <a:sym typeface="Helvetica Neue"/>
              </a:rPr>
              <a:t> Retrieved from </a:t>
            </a:r>
            <a:r>
              <a:rPr lang="en" sz="1200" u="sng">
                <a:solidFill>
                  <a:schemeClr val="hlink"/>
                </a:solidFill>
                <a:latin typeface="Helvetica Neue"/>
                <a:ea typeface="Helvetica Neue"/>
                <a:cs typeface="Helvetica Neue"/>
                <a:sym typeface="Helvetica Neue"/>
                <a:hlinkClick r:id="rId3"/>
              </a:rPr>
              <a:t>https://www.webstaurantstore.com/narvon-1-gallon-simple-syrup-case/515SIMPLESYP.html</a:t>
            </a:r>
            <a:r>
              <a:rPr lang="en" sz="1200">
                <a:solidFill>
                  <a:schemeClr val="dk1"/>
                </a:solidFill>
                <a:latin typeface="Helvetica Neue"/>
                <a:ea typeface="Helvetica Neue"/>
                <a:cs typeface="Helvetica Neue"/>
                <a:sym typeface="Helvetica Neue"/>
              </a:rPr>
              <a:t> </a:t>
            </a:r>
            <a:endParaRPr sz="1300">
              <a:solidFill>
                <a:schemeClr val="accent5"/>
              </a:solidFill>
              <a:latin typeface="Helvetica Neue"/>
              <a:ea typeface="Helvetica Neue"/>
              <a:cs typeface="Helvetica Neue"/>
              <a:sym typeface="Helvetica Neue"/>
            </a:endParaRPr>
          </a:p>
          <a:p>
            <a:pPr indent="-457200" lvl="0" marL="457200" rtl="0" algn="l">
              <a:lnSpc>
                <a:spcPct val="130000"/>
              </a:lnSpc>
              <a:spcBef>
                <a:spcPts val="1200"/>
              </a:spcBef>
              <a:spcAft>
                <a:spcPts val="1200"/>
              </a:spcAft>
              <a:buNone/>
            </a:pPr>
            <a:r>
              <a:t/>
            </a:r>
            <a:endParaRPr sz="1200">
              <a:solidFill>
                <a:srgbClr val="444444"/>
              </a:solidFill>
              <a:highlight>
                <a:srgbClr val="FAFAFA"/>
              </a:highlight>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